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355" r:id="rId3"/>
    <p:sldId id="302" r:id="rId4"/>
    <p:sldId id="417" r:id="rId5"/>
    <p:sldId id="418" r:id="rId6"/>
    <p:sldId id="351" r:id="rId7"/>
    <p:sldId id="396" r:id="rId8"/>
    <p:sldId id="397" r:id="rId9"/>
    <p:sldId id="398" r:id="rId10"/>
    <p:sldId id="399" r:id="rId11"/>
    <p:sldId id="400" r:id="rId12"/>
    <p:sldId id="379" r:id="rId13"/>
    <p:sldId id="406" r:id="rId14"/>
    <p:sldId id="401" r:id="rId15"/>
    <p:sldId id="403" r:id="rId16"/>
    <p:sldId id="404" r:id="rId17"/>
    <p:sldId id="405" r:id="rId18"/>
    <p:sldId id="407" r:id="rId19"/>
    <p:sldId id="408" r:id="rId20"/>
    <p:sldId id="409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376" r:id="rId29"/>
    <p:sldId id="298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halkduster" panose="03050602040202020205" pitchFamily="66" charset="77"/>
      <p:regular r:id="rId38"/>
    </p:embeddedFont>
    <p:embeddedFont>
      <p:font typeface="Ink Free" panose="03080402000500000000" pitchFamily="66" charset="0"/>
      <p:regular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00" y="2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46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8A0CC-55A4-2C4A-8F0B-C58337A4CB26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D037B41-8457-C742-8E6B-8374501D7FCF}">
      <dgm:prSet phldrT="[Text]"/>
      <dgm:spPr/>
      <dgm:t>
        <a:bodyPr/>
        <a:lstStyle/>
        <a:p>
          <a:r>
            <a:rPr lang="en-US" dirty="0"/>
            <a:t>Elicitation</a:t>
          </a:r>
        </a:p>
      </dgm:t>
    </dgm:pt>
    <dgm:pt modelId="{71263946-0861-E04C-81D5-89B6ACAFEA94}" type="parTrans" cxnId="{8B6311CB-F592-D04D-B7DC-B147BD0FA758}">
      <dgm:prSet/>
      <dgm:spPr/>
      <dgm:t>
        <a:bodyPr/>
        <a:lstStyle/>
        <a:p>
          <a:endParaRPr lang="en-US"/>
        </a:p>
      </dgm:t>
    </dgm:pt>
    <dgm:pt modelId="{961C76DB-365F-3947-9ACA-1FFB74ED054B}" type="sibTrans" cxnId="{8B6311CB-F592-D04D-B7DC-B147BD0FA758}">
      <dgm:prSet/>
      <dgm:spPr/>
      <dgm:t>
        <a:bodyPr/>
        <a:lstStyle/>
        <a:p>
          <a:endParaRPr lang="en-US"/>
        </a:p>
      </dgm:t>
    </dgm:pt>
    <dgm:pt modelId="{3B8944C8-E455-0E4E-8BA8-74D62EF961C5}">
      <dgm:prSet phldrT="[Text]"/>
      <dgm:spPr/>
      <dgm:t>
        <a:bodyPr/>
        <a:lstStyle/>
        <a:p>
          <a:r>
            <a:rPr lang="en-US" dirty="0"/>
            <a:t>Analysis</a:t>
          </a:r>
        </a:p>
      </dgm:t>
    </dgm:pt>
    <dgm:pt modelId="{C923E072-B8BF-1B4E-B22A-957C44C41DE1}" type="parTrans" cxnId="{3246A2FF-D3DD-DB4A-AE8E-6DE9D65CD752}">
      <dgm:prSet/>
      <dgm:spPr/>
      <dgm:t>
        <a:bodyPr/>
        <a:lstStyle/>
        <a:p>
          <a:endParaRPr lang="en-US"/>
        </a:p>
      </dgm:t>
    </dgm:pt>
    <dgm:pt modelId="{0B51E24F-FFA0-B042-9DA9-DABDC74DC5F4}" type="sibTrans" cxnId="{3246A2FF-D3DD-DB4A-AE8E-6DE9D65CD752}">
      <dgm:prSet/>
      <dgm:spPr/>
      <dgm:t>
        <a:bodyPr/>
        <a:lstStyle/>
        <a:p>
          <a:endParaRPr lang="en-US"/>
        </a:p>
      </dgm:t>
    </dgm:pt>
    <dgm:pt modelId="{0794756B-42EB-DA43-8C22-015A727AB911}">
      <dgm:prSet phldrT="[Text]"/>
      <dgm:spPr/>
      <dgm:t>
        <a:bodyPr/>
        <a:lstStyle/>
        <a:p>
          <a:r>
            <a:rPr lang="en-US" dirty="0"/>
            <a:t>Validation</a:t>
          </a:r>
        </a:p>
      </dgm:t>
    </dgm:pt>
    <dgm:pt modelId="{848DAC42-9EE2-5543-BDD9-97C1D62F1DA4}" type="parTrans" cxnId="{4FA89174-D049-2A4A-852E-423655787325}">
      <dgm:prSet/>
      <dgm:spPr/>
      <dgm:t>
        <a:bodyPr/>
        <a:lstStyle/>
        <a:p>
          <a:endParaRPr lang="en-US"/>
        </a:p>
      </dgm:t>
    </dgm:pt>
    <dgm:pt modelId="{0ECBCDC9-FA1D-9B41-9A56-232EFEDD9D2C}" type="sibTrans" cxnId="{4FA89174-D049-2A4A-852E-423655787325}">
      <dgm:prSet/>
      <dgm:spPr/>
      <dgm:t>
        <a:bodyPr/>
        <a:lstStyle/>
        <a:p>
          <a:endParaRPr lang="en-US"/>
        </a:p>
      </dgm:t>
    </dgm:pt>
    <dgm:pt modelId="{9F850A8F-32DB-1D40-93BC-2D4A2B4037C0}" type="pres">
      <dgm:prSet presAssocID="{D608A0CC-55A4-2C4A-8F0B-C58337A4CB26}" presName="outerComposite" presStyleCnt="0">
        <dgm:presLayoutVars>
          <dgm:chMax val="5"/>
          <dgm:dir/>
          <dgm:resizeHandles val="exact"/>
        </dgm:presLayoutVars>
      </dgm:prSet>
      <dgm:spPr/>
    </dgm:pt>
    <dgm:pt modelId="{15153FB4-A29C-DF40-8FBE-84C68463ADF1}" type="pres">
      <dgm:prSet presAssocID="{D608A0CC-55A4-2C4A-8F0B-C58337A4CB26}" presName="dummyMaxCanvas" presStyleCnt="0">
        <dgm:presLayoutVars/>
      </dgm:prSet>
      <dgm:spPr/>
    </dgm:pt>
    <dgm:pt modelId="{48D7C63F-3C9A-914B-9C3B-1F19EF0E51BF}" type="pres">
      <dgm:prSet presAssocID="{D608A0CC-55A4-2C4A-8F0B-C58337A4CB26}" presName="ThreeNodes_1" presStyleLbl="node1" presStyleIdx="0" presStyleCnt="3">
        <dgm:presLayoutVars>
          <dgm:bulletEnabled val="1"/>
        </dgm:presLayoutVars>
      </dgm:prSet>
      <dgm:spPr/>
    </dgm:pt>
    <dgm:pt modelId="{3A056CFF-9F74-AE49-84C4-3C32B85841B2}" type="pres">
      <dgm:prSet presAssocID="{D608A0CC-55A4-2C4A-8F0B-C58337A4CB26}" presName="ThreeNodes_2" presStyleLbl="node1" presStyleIdx="1" presStyleCnt="3">
        <dgm:presLayoutVars>
          <dgm:bulletEnabled val="1"/>
        </dgm:presLayoutVars>
      </dgm:prSet>
      <dgm:spPr/>
    </dgm:pt>
    <dgm:pt modelId="{0673487C-D618-2849-B79E-27EE4B9B8C80}" type="pres">
      <dgm:prSet presAssocID="{D608A0CC-55A4-2C4A-8F0B-C58337A4CB26}" presName="ThreeNodes_3" presStyleLbl="node1" presStyleIdx="2" presStyleCnt="3">
        <dgm:presLayoutVars>
          <dgm:bulletEnabled val="1"/>
        </dgm:presLayoutVars>
      </dgm:prSet>
      <dgm:spPr/>
    </dgm:pt>
    <dgm:pt modelId="{3879C3B7-AE65-F64A-A0CD-5EF85724C40D}" type="pres">
      <dgm:prSet presAssocID="{D608A0CC-55A4-2C4A-8F0B-C58337A4CB26}" presName="ThreeConn_1-2" presStyleLbl="fgAccFollowNode1" presStyleIdx="0" presStyleCnt="2">
        <dgm:presLayoutVars>
          <dgm:bulletEnabled val="1"/>
        </dgm:presLayoutVars>
      </dgm:prSet>
      <dgm:spPr/>
    </dgm:pt>
    <dgm:pt modelId="{A8987D5D-8211-1A43-9933-27FAB1EEC976}" type="pres">
      <dgm:prSet presAssocID="{D608A0CC-55A4-2C4A-8F0B-C58337A4CB26}" presName="ThreeConn_2-3" presStyleLbl="fgAccFollowNode1" presStyleIdx="1" presStyleCnt="2">
        <dgm:presLayoutVars>
          <dgm:bulletEnabled val="1"/>
        </dgm:presLayoutVars>
      </dgm:prSet>
      <dgm:spPr/>
    </dgm:pt>
    <dgm:pt modelId="{F1105C56-25DE-2741-9AE5-AB1934E4E5D7}" type="pres">
      <dgm:prSet presAssocID="{D608A0CC-55A4-2C4A-8F0B-C58337A4CB26}" presName="ThreeNodes_1_text" presStyleLbl="node1" presStyleIdx="2" presStyleCnt="3">
        <dgm:presLayoutVars>
          <dgm:bulletEnabled val="1"/>
        </dgm:presLayoutVars>
      </dgm:prSet>
      <dgm:spPr/>
    </dgm:pt>
    <dgm:pt modelId="{C16B01CA-B126-574F-9546-394FDF325578}" type="pres">
      <dgm:prSet presAssocID="{D608A0CC-55A4-2C4A-8F0B-C58337A4CB26}" presName="ThreeNodes_2_text" presStyleLbl="node1" presStyleIdx="2" presStyleCnt="3">
        <dgm:presLayoutVars>
          <dgm:bulletEnabled val="1"/>
        </dgm:presLayoutVars>
      </dgm:prSet>
      <dgm:spPr/>
    </dgm:pt>
    <dgm:pt modelId="{F24509D1-7AD3-6243-8EC4-EBCCD8971889}" type="pres">
      <dgm:prSet presAssocID="{D608A0CC-55A4-2C4A-8F0B-C58337A4CB2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4900E40A-AF17-734E-B2C1-68F22BF6A953}" type="presOf" srcId="{0B51E24F-FFA0-B042-9DA9-DABDC74DC5F4}" destId="{A8987D5D-8211-1A43-9933-27FAB1EEC976}" srcOrd="0" destOrd="0" presId="urn:microsoft.com/office/officeart/2005/8/layout/vProcess5"/>
    <dgm:cxn modelId="{5AB9B547-9C3E-CF48-83F6-187B954B74BB}" type="presOf" srcId="{961C76DB-365F-3947-9ACA-1FFB74ED054B}" destId="{3879C3B7-AE65-F64A-A0CD-5EF85724C40D}" srcOrd="0" destOrd="0" presId="urn:microsoft.com/office/officeart/2005/8/layout/vProcess5"/>
    <dgm:cxn modelId="{09018E60-77A3-8142-8EB0-DC7F193AAEB1}" type="presOf" srcId="{CD037B41-8457-C742-8E6B-8374501D7FCF}" destId="{F1105C56-25DE-2741-9AE5-AB1934E4E5D7}" srcOrd="1" destOrd="0" presId="urn:microsoft.com/office/officeart/2005/8/layout/vProcess5"/>
    <dgm:cxn modelId="{5BFABB64-9B18-9E45-9105-22FAE7E60211}" type="presOf" srcId="{CD037B41-8457-C742-8E6B-8374501D7FCF}" destId="{48D7C63F-3C9A-914B-9C3B-1F19EF0E51BF}" srcOrd="0" destOrd="0" presId="urn:microsoft.com/office/officeart/2005/8/layout/vProcess5"/>
    <dgm:cxn modelId="{848E8167-86D8-8742-85DC-6F77E0FD6152}" type="presOf" srcId="{0794756B-42EB-DA43-8C22-015A727AB911}" destId="{F24509D1-7AD3-6243-8EC4-EBCCD8971889}" srcOrd="1" destOrd="0" presId="urn:microsoft.com/office/officeart/2005/8/layout/vProcess5"/>
    <dgm:cxn modelId="{B6DA6D73-7C4C-CB4B-B487-27C19922525C}" type="presOf" srcId="{3B8944C8-E455-0E4E-8BA8-74D62EF961C5}" destId="{C16B01CA-B126-574F-9546-394FDF325578}" srcOrd="1" destOrd="0" presId="urn:microsoft.com/office/officeart/2005/8/layout/vProcess5"/>
    <dgm:cxn modelId="{4FA89174-D049-2A4A-852E-423655787325}" srcId="{D608A0CC-55A4-2C4A-8F0B-C58337A4CB26}" destId="{0794756B-42EB-DA43-8C22-015A727AB911}" srcOrd="2" destOrd="0" parTransId="{848DAC42-9EE2-5543-BDD9-97C1D62F1DA4}" sibTransId="{0ECBCDC9-FA1D-9B41-9A56-232EFEDD9D2C}"/>
    <dgm:cxn modelId="{8699F687-5FB1-E040-B0D8-D38C091975E9}" type="presOf" srcId="{D608A0CC-55A4-2C4A-8F0B-C58337A4CB26}" destId="{9F850A8F-32DB-1D40-93BC-2D4A2B4037C0}" srcOrd="0" destOrd="0" presId="urn:microsoft.com/office/officeart/2005/8/layout/vProcess5"/>
    <dgm:cxn modelId="{95FE1095-10EC-734A-A6F0-B47E88DDA8FC}" type="presOf" srcId="{0794756B-42EB-DA43-8C22-015A727AB911}" destId="{0673487C-D618-2849-B79E-27EE4B9B8C80}" srcOrd="0" destOrd="0" presId="urn:microsoft.com/office/officeart/2005/8/layout/vProcess5"/>
    <dgm:cxn modelId="{09F05296-54A0-714B-9D57-03A290A2A71C}" type="presOf" srcId="{3B8944C8-E455-0E4E-8BA8-74D62EF961C5}" destId="{3A056CFF-9F74-AE49-84C4-3C32B85841B2}" srcOrd="0" destOrd="0" presId="urn:microsoft.com/office/officeart/2005/8/layout/vProcess5"/>
    <dgm:cxn modelId="{8B6311CB-F592-D04D-B7DC-B147BD0FA758}" srcId="{D608A0CC-55A4-2C4A-8F0B-C58337A4CB26}" destId="{CD037B41-8457-C742-8E6B-8374501D7FCF}" srcOrd="0" destOrd="0" parTransId="{71263946-0861-E04C-81D5-89B6ACAFEA94}" sibTransId="{961C76DB-365F-3947-9ACA-1FFB74ED054B}"/>
    <dgm:cxn modelId="{3246A2FF-D3DD-DB4A-AE8E-6DE9D65CD752}" srcId="{D608A0CC-55A4-2C4A-8F0B-C58337A4CB26}" destId="{3B8944C8-E455-0E4E-8BA8-74D62EF961C5}" srcOrd="1" destOrd="0" parTransId="{C923E072-B8BF-1B4E-B22A-957C44C41DE1}" sibTransId="{0B51E24F-FFA0-B042-9DA9-DABDC74DC5F4}"/>
    <dgm:cxn modelId="{49514EE6-6052-4748-B854-0A3FD243EE44}" type="presParOf" srcId="{9F850A8F-32DB-1D40-93BC-2D4A2B4037C0}" destId="{15153FB4-A29C-DF40-8FBE-84C68463ADF1}" srcOrd="0" destOrd="0" presId="urn:microsoft.com/office/officeart/2005/8/layout/vProcess5"/>
    <dgm:cxn modelId="{C863D60E-E6B7-DE42-B554-10A717351443}" type="presParOf" srcId="{9F850A8F-32DB-1D40-93BC-2D4A2B4037C0}" destId="{48D7C63F-3C9A-914B-9C3B-1F19EF0E51BF}" srcOrd="1" destOrd="0" presId="urn:microsoft.com/office/officeart/2005/8/layout/vProcess5"/>
    <dgm:cxn modelId="{3DA83797-2A3B-824B-BCB0-CAFEB2C3AE36}" type="presParOf" srcId="{9F850A8F-32DB-1D40-93BC-2D4A2B4037C0}" destId="{3A056CFF-9F74-AE49-84C4-3C32B85841B2}" srcOrd="2" destOrd="0" presId="urn:microsoft.com/office/officeart/2005/8/layout/vProcess5"/>
    <dgm:cxn modelId="{7C0700C9-644E-F944-B345-59AE8F6C6DB9}" type="presParOf" srcId="{9F850A8F-32DB-1D40-93BC-2D4A2B4037C0}" destId="{0673487C-D618-2849-B79E-27EE4B9B8C80}" srcOrd="3" destOrd="0" presId="urn:microsoft.com/office/officeart/2005/8/layout/vProcess5"/>
    <dgm:cxn modelId="{F799162E-C993-F549-9DBA-D1CAE0998D1E}" type="presParOf" srcId="{9F850A8F-32DB-1D40-93BC-2D4A2B4037C0}" destId="{3879C3B7-AE65-F64A-A0CD-5EF85724C40D}" srcOrd="4" destOrd="0" presId="urn:microsoft.com/office/officeart/2005/8/layout/vProcess5"/>
    <dgm:cxn modelId="{5191B2B1-99DC-6047-A6E9-42DA85BD43FA}" type="presParOf" srcId="{9F850A8F-32DB-1D40-93BC-2D4A2B4037C0}" destId="{A8987D5D-8211-1A43-9933-27FAB1EEC976}" srcOrd="5" destOrd="0" presId="urn:microsoft.com/office/officeart/2005/8/layout/vProcess5"/>
    <dgm:cxn modelId="{F1918C40-EDAC-8C46-A077-C2DBFC378A65}" type="presParOf" srcId="{9F850A8F-32DB-1D40-93BC-2D4A2B4037C0}" destId="{F1105C56-25DE-2741-9AE5-AB1934E4E5D7}" srcOrd="6" destOrd="0" presId="urn:microsoft.com/office/officeart/2005/8/layout/vProcess5"/>
    <dgm:cxn modelId="{F2113897-E5F1-9F44-A3EB-6E65E05E3457}" type="presParOf" srcId="{9F850A8F-32DB-1D40-93BC-2D4A2B4037C0}" destId="{C16B01CA-B126-574F-9546-394FDF325578}" srcOrd="7" destOrd="0" presId="urn:microsoft.com/office/officeart/2005/8/layout/vProcess5"/>
    <dgm:cxn modelId="{34823E73-E011-A94A-A62B-E1953B4F9546}" type="presParOf" srcId="{9F850A8F-32DB-1D40-93BC-2D4A2B4037C0}" destId="{F24509D1-7AD3-6243-8EC4-EBCCD897188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4707B1-F080-E746-8A4A-1F91DC073FBF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93811E-F234-1145-AF24-718DDFF2E4B0}">
      <dgm:prSet phldrT="[Text]"/>
      <dgm:spPr/>
      <dgm:t>
        <a:bodyPr/>
        <a:lstStyle/>
        <a:p>
          <a:r>
            <a:rPr lang="en-US" dirty="0"/>
            <a:t>Evaluate</a:t>
          </a:r>
        </a:p>
      </dgm:t>
    </dgm:pt>
    <dgm:pt modelId="{E0FE4DB2-54C3-FE45-90DB-981C8397CC75}" type="parTrans" cxnId="{CAEC75A8-69FE-DF47-8B3A-9E45EA506874}">
      <dgm:prSet/>
      <dgm:spPr/>
      <dgm:t>
        <a:bodyPr/>
        <a:lstStyle/>
        <a:p>
          <a:endParaRPr lang="en-US"/>
        </a:p>
      </dgm:t>
    </dgm:pt>
    <dgm:pt modelId="{E70F292D-2D0B-E048-A341-F9DB742BBB56}" type="sibTrans" cxnId="{CAEC75A8-69FE-DF47-8B3A-9E45EA506874}">
      <dgm:prSet/>
      <dgm:spPr/>
      <dgm:t>
        <a:bodyPr/>
        <a:lstStyle/>
        <a:p>
          <a:endParaRPr lang="en-US"/>
        </a:p>
      </dgm:t>
    </dgm:pt>
    <dgm:pt modelId="{143C0772-202C-2C40-BFEE-611CA7A69817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Requirements</a:t>
          </a:r>
        </a:p>
      </dgm:t>
    </dgm:pt>
    <dgm:pt modelId="{06BA470F-B25C-1C45-922D-6D76D7B264EF}" type="parTrans" cxnId="{A69891D4-2073-AA45-818C-413F58344F3B}">
      <dgm:prSet/>
      <dgm:spPr/>
      <dgm:t>
        <a:bodyPr/>
        <a:lstStyle/>
        <a:p>
          <a:endParaRPr lang="en-US"/>
        </a:p>
      </dgm:t>
    </dgm:pt>
    <dgm:pt modelId="{FAB0695F-C5C8-4047-B1DD-D7BCECFFC735}" type="sibTrans" cxnId="{A69891D4-2073-AA45-818C-413F58344F3B}">
      <dgm:prSet/>
      <dgm:spPr/>
      <dgm:t>
        <a:bodyPr/>
        <a:lstStyle/>
        <a:p>
          <a:endParaRPr lang="en-US"/>
        </a:p>
      </dgm:t>
    </dgm:pt>
    <dgm:pt modelId="{CC1599A0-2BDC-FF4F-B7FA-E6FE17E2C12F}">
      <dgm:prSet phldrT="[Text]"/>
      <dgm:spPr/>
      <dgm:t>
        <a:bodyPr/>
        <a:lstStyle/>
        <a:p>
          <a:r>
            <a:rPr lang="en-US" dirty="0"/>
            <a:t>Develop</a:t>
          </a:r>
        </a:p>
      </dgm:t>
    </dgm:pt>
    <dgm:pt modelId="{7C0A94FB-0D3F-9648-A31C-D32079753B74}" type="parTrans" cxnId="{5C290483-3737-BC4B-BECB-5877940CDEB8}">
      <dgm:prSet/>
      <dgm:spPr/>
      <dgm:t>
        <a:bodyPr/>
        <a:lstStyle/>
        <a:p>
          <a:endParaRPr lang="en-US"/>
        </a:p>
      </dgm:t>
    </dgm:pt>
    <dgm:pt modelId="{22E81740-2505-0242-ABEF-05F60D3C25AD}" type="sibTrans" cxnId="{5C290483-3737-BC4B-BECB-5877940CDEB8}">
      <dgm:prSet/>
      <dgm:spPr/>
      <dgm:t>
        <a:bodyPr/>
        <a:lstStyle/>
        <a:p>
          <a:endParaRPr lang="en-US"/>
        </a:p>
      </dgm:t>
    </dgm:pt>
    <dgm:pt modelId="{38F20A03-B8CB-8F47-AF54-A26E6FEDBABF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Prototype</a:t>
          </a:r>
        </a:p>
      </dgm:t>
    </dgm:pt>
    <dgm:pt modelId="{A61C83D6-BBB2-934F-A9A5-BEFEBE05F48C}" type="parTrans" cxnId="{9E192D6C-0009-A144-84B7-7CE9ACD78CDD}">
      <dgm:prSet/>
      <dgm:spPr/>
      <dgm:t>
        <a:bodyPr/>
        <a:lstStyle/>
        <a:p>
          <a:endParaRPr lang="en-US"/>
        </a:p>
      </dgm:t>
    </dgm:pt>
    <dgm:pt modelId="{A53FF08D-E358-C54E-8900-9AAE170F99C5}" type="sibTrans" cxnId="{9E192D6C-0009-A144-84B7-7CE9ACD78CDD}">
      <dgm:prSet/>
      <dgm:spPr/>
      <dgm:t>
        <a:bodyPr/>
        <a:lstStyle/>
        <a:p>
          <a:endParaRPr lang="en-US"/>
        </a:p>
      </dgm:t>
    </dgm:pt>
    <dgm:pt modelId="{75F1B4DF-5215-C649-B927-E106CA346CDB}" type="pres">
      <dgm:prSet presAssocID="{6D4707B1-F080-E746-8A4A-1F91DC073FBF}" presName="cycle" presStyleCnt="0">
        <dgm:presLayoutVars>
          <dgm:dir/>
          <dgm:resizeHandles val="exact"/>
        </dgm:presLayoutVars>
      </dgm:prSet>
      <dgm:spPr/>
    </dgm:pt>
    <dgm:pt modelId="{4B26FA8D-A383-8247-9CA8-E0C64A345C83}" type="pres">
      <dgm:prSet presAssocID="{FE93811E-F234-1145-AF24-718DDFF2E4B0}" presName="node" presStyleLbl="node1" presStyleIdx="0" presStyleCnt="4">
        <dgm:presLayoutVars>
          <dgm:bulletEnabled val="1"/>
        </dgm:presLayoutVars>
      </dgm:prSet>
      <dgm:spPr/>
    </dgm:pt>
    <dgm:pt modelId="{FF4D6BAE-D56B-DF47-9950-1155124D100A}" type="pres">
      <dgm:prSet presAssocID="{E70F292D-2D0B-E048-A341-F9DB742BBB56}" presName="sibTrans" presStyleLbl="sibTrans2D1" presStyleIdx="0" presStyleCnt="4"/>
      <dgm:spPr/>
    </dgm:pt>
    <dgm:pt modelId="{32866AC1-9DB8-3749-8610-DD3CE0E59ABD}" type="pres">
      <dgm:prSet presAssocID="{E70F292D-2D0B-E048-A341-F9DB742BBB56}" presName="connectorText" presStyleLbl="sibTrans2D1" presStyleIdx="0" presStyleCnt="4"/>
      <dgm:spPr/>
    </dgm:pt>
    <dgm:pt modelId="{C4BF2027-7EF7-0F42-839C-54D5900734BB}" type="pres">
      <dgm:prSet presAssocID="{143C0772-202C-2C40-BFEE-611CA7A69817}" presName="node" presStyleLbl="node1" presStyleIdx="1" presStyleCnt="4" custScaleY="65711">
        <dgm:presLayoutVars>
          <dgm:bulletEnabled val="1"/>
        </dgm:presLayoutVars>
      </dgm:prSet>
      <dgm:spPr>
        <a:prstGeom prst="flowChartTerminator">
          <a:avLst/>
        </a:prstGeom>
      </dgm:spPr>
    </dgm:pt>
    <dgm:pt modelId="{FF34B153-229E-8749-A064-AB6B32B59411}" type="pres">
      <dgm:prSet presAssocID="{FAB0695F-C5C8-4047-B1DD-D7BCECFFC735}" presName="sibTrans" presStyleLbl="sibTrans2D1" presStyleIdx="1" presStyleCnt="4"/>
      <dgm:spPr/>
    </dgm:pt>
    <dgm:pt modelId="{C69356F6-0DB0-384E-B25D-307048D469F2}" type="pres">
      <dgm:prSet presAssocID="{FAB0695F-C5C8-4047-B1DD-D7BCECFFC735}" presName="connectorText" presStyleLbl="sibTrans2D1" presStyleIdx="1" presStyleCnt="4"/>
      <dgm:spPr/>
    </dgm:pt>
    <dgm:pt modelId="{2743865A-0711-F34D-B93A-849C298E5947}" type="pres">
      <dgm:prSet presAssocID="{CC1599A0-2BDC-FF4F-B7FA-E6FE17E2C12F}" presName="node" presStyleLbl="node1" presStyleIdx="2" presStyleCnt="4">
        <dgm:presLayoutVars>
          <dgm:bulletEnabled val="1"/>
        </dgm:presLayoutVars>
      </dgm:prSet>
      <dgm:spPr/>
    </dgm:pt>
    <dgm:pt modelId="{AC9A420C-89DE-344F-AD07-73D06943BDD5}" type="pres">
      <dgm:prSet presAssocID="{22E81740-2505-0242-ABEF-05F60D3C25AD}" presName="sibTrans" presStyleLbl="sibTrans2D1" presStyleIdx="2" presStyleCnt="4"/>
      <dgm:spPr/>
    </dgm:pt>
    <dgm:pt modelId="{77764925-6580-A746-83FD-94EB5ADB7E43}" type="pres">
      <dgm:prSet presAssocID="{22E81740-2505-0242-ABEF-05F60D3C25AD}" presName="connectorText" presStyleLbl="sibTrans2D1" presStyleIdx="2" presStyleCnt="4"/>
      <dgm:spPr/>
    </dgm:pt>
    <dgm:pt modelId="{DC2313AB-65CC-4D4E-8303-9D90D734FDE9}" type="pres">
      <dgm:prSet presAssocID="{38F20A03-B8CB-8F47-AF54-A26E6FEDBABF}" presName="node" presStyleLbl="node1" presStyleIdx="3" presStyleCnt="4" custScaleY="65711">
        <dgm:presLayoutVars>
          <dgm:bulletEnabled val="1"/>
        </dgm:presLayoutVars>
      </dgm:prSet>
      <dgm:spPr>
        <a:prstGeom prst="flowChartTerminator">
          <a:avLst/>
        </a:prstGeom>
      </dgm:spPr>
    </dgm:pt>
    <dgm:pt modelId="{55EB3831-E350-A942-94B3-94567FA24C9E}" type="pres">
      <dgm:prSet presAssocID="{A53FF08D-E358-C54E-8900-9AAE170F99C5}" presName="sibTrans" presStyleLbl="sibTrans2D1" presStyleIdx="3" presStyleCnt="4"/>
      <dgm:spPr/>
    </dgm:pt>
    <dgm:pt modelId="{3FD5C0B4-4942-5046-BA97-5A6D427D76E7}" type="pres">
      <dgm:prSet presAssocID="{A53FF08D-E358-C54E-8900-9AAE170F99C5}" presName="connectorText" presStyleLbl="sibTrans2D1" presStyleIdx="3" presStyleCnt="4"/>
      <dgm:spPr/>
    </dgm:pt>
  </dgm:ptLst>
  <dgm:cxnLst>
    <dgm:cxn modelId="{AB492B19-2F11-9248-9D72-133FD85C9DA7}" type="presOf" srcId="{22E81740-2505-0242-ABEF-05F60D3C25AD}" destId="{AC9A420C-89DE-344F-AD07-73D06943BDD5}" srcOrd="0" destOrd="0" presId="urn:microsoft.com/office/officeart/2005/8/layout/cycle2"/>
    <dgm:cxn modelId="{A0278621-0393-D549-AFC3-79583214EC36}" type="presOf" srcId="{22E81740-2505-0242-ABEF-05F60D3C25AD}" destId="{77764925-6580-A746-83FD-94EB5ADB7E43}" srcOrd="1" destOrd="0" presId="urn:microsoft.com/office/officeart/2005/8/layout/cycle2"/>
    <dgm:cxn modelId="{A807E43E-4DF3-4D4B-9D31-CAE022B022DF}" type="presOf" srcId="{FAB0695F-C5C8-4047-B1DD-D7BCECFFC735}" destId="{C69356F6-0DB0-384E-B25D-307048D469F2}" srcOrd="1" destOrd="0" presId="urn:microsoft.com/office/officeart/2005/8/layout/cycle2"/>
    <dgm:cxn modelId="{B434B054-D130-6A40-962D-0C1C476BD4A6}" type="presOf" srcId="{E70F292D-2D0B-E048-A341-F9DB742BBB56}" destId="{FF4D6BAE-D56B-DF47-9950-1155124D100A}" srcOrd="0" destOrd="0" presId="urn:microsoft.com/office/officeart/2005/8/layout/cycle2"/>
    <dgm:cxn modelId="{51D89A62-542B-914A-B66E-DCFE57F2FB4A}" type="presOf" srcId="{143C0772-202C-2C40-BFEE-611CA7A69817}" destId="{C4BF2027-7EF7-0F42-839C-54D5900734BB}" srcOrd="0" destOrd="0" presId="urn:microsoft.com/office/officeart/2005/8/layout/cycle2"/>
    <dgm:cxn modelId="{28831663-07E6-D24B-B9E4-1427F73CF457}" type="presOf" srcId="{E70F292D-2D0B-E048-A341-F9DB742BBB56}" destId="{32866AC1-9DB8-3749-8610-DD3CE0E59ABD}" srcOrd="1" destOrd="0" presId="urn:microsoft.com/office/officeart/2005/8/layout/cycle2"/>
    <dgm:cxn modelId="{9E192D6C-0009-A144-84B7-7CE9ACD78CDD}" srcId="{6D4707B1-F080-E746-8A4A-1F91DC073FBF}" destId="{38F20A03-B8CB-8F47-AF54-A26E6FEDBABF}" srcOrd="3" destOrd="0" parTransId="{A61C83D6-BBB2-934F-A9A5-BEFEBE05F48C}" sibTransId="{A53FF08D-E358-C54E-8900-9AAE170F99C5}"/>
    <dgm:cxn modelId="{AB45A97F-E19D-7647-B46B-25CB587964F2}" type="presOf" srcId="{38F20A03-B8CB-8F47-AF54-A26E6FEDBABF}" destId="{DC2313AB-65CC-4D4E-8303-9D90D734FDE9}" srcOrd="0" destOrd="0" presId="urn:microsoft.com/office/officeart/2005/8/layout/cycle2"/>
    <dgm:cxn modelId="{5C290483-3737-BC4B-BECB-5877940CDEB8}" srcId="{6D4707B1-F080-E746-8A4A-1F91DC073FBF}" destId="{CC1599A0-2BDC-FF4F-B7FA-E6FE17E2C12F}" srcOrd="2" destOrd="0" parTransId="{7C0A94FB-0D3F-9648-A31C-D32079753B74}" sibTransId="{22E81740-2505-0242-ABEF-05F60D3C25AD}"/>
    <dgm:cxn modelId="{698AB6A7-21C6-2446-8172-26D9F2DDBC06}" type="presOf" srcId="{FE93811E-F234-1145-AF24-718DDFF2E4B0}" destId="{4B26FA8D-A383-8247-9CA8-E0C64A345C83}" srcOrd="0" destOrd="0" presId="urn:microsoft.com/office/officeart/2005/8/layout/cycle2"/>
    <dgm:cxn modelId="{CAEC75A8-69FE-DF47-8B3A-9E45EA506874}" srcId="{6D4707B1-F080-E746-8A4A-1F91DC073FBF}" destId="{FE93811E-F234-1145-AF24-718DDFF2E4B0}" srcOrd="0" destOrd="0" parTransId="{E0FE4DB2-54C3-FE45-90DB-981C8397CC75}" sibTransId="{E70F292D-2D0B-E048-A341-F9DB742BBB56}"/>
    <dgm:cxn modelId="{9D0925B1-3371-764C-B6B5-7D4E9A4A2542}" type="presOf" srcId="{A53FF08D-E358-C54E-8900-9AAE170F99C5}" destId="{55EB3831-E350-A942-94B3-94567FA24C9E}" srcOrd="0" destOrd="0" presId="urn:microsoft.com/office/officeart/2005/8/layout/cycle2"/>
    <dgm:cxn modelId="{0BF596D2-646A-904C-99A7-D4FF3CD8EAC6}" type="presOf" srcId="{A53FF08D-E358-C54E-8900-9AAE170F99C5}" destId="{3FD5C0B4-4942-5046-BA97-5A6D427D76E7}" srcOrd="1" destOrd="0" presId="urn:microsoft.com/office/officeart/2005/8/layout/cycle2"/>
    <dgm:cxn modelId="{A69891D4-2073-AA45-818C-413F58344F3B}" srcId="{6D4707B1-F080-E746-8A4A-1F91DC073FBF}" destId="{143C0772-202C-2C40-BFEE-611CA7A69817}" srcOrd="1" destOrd="0" parTransId="{06BA470F-B25C-1C45-922D-6D76D7B264EF}" sibTransId="{FAB0695F-C5C8-4047-B1DD-D7BCECFFC735}"/>
    <dgm:cxn modelId="{4EC3C6DA-F7FA-694A-8DF7-4E2B19B009D0}" type="presOf" srcId="{FAB0695F-C5C8-4047-B1DD-D7BCECFFC735}" destId="{FF34B153-229E-8749-A064-AB6B32B59411}" srcOrd="0" destOrd="0" presId="urn:microsoft.com/office/officeart/2005/8/layout/cycle2"/>
    <dgm:cxn modelId="{60BCCBF1-BE58-5245-B14B-A7A57C90149E}" type="presOf" srcId="{CC1599A0-2BDC-FF4F-B7FA-E6FE17E2C12F}" destId="{2743865A-0711-F34D-B93A-849C298E5947}" srcOrd="0" destOrd="0" presId="urn:microsoft.com/office/officeart/2005/8/layout/cycle2"/>
    <dgm:cxn modelId="{ECE02EF7-C4E2-464B-AF61-4A7C28893CCA}" type="presOf" srcId="{6D4707B1-F080-E746-8A4A-1F91DC073FBF}" destId="{75F1B4DF-5215-C649-B927-E106CA346CDB}" srcOrd="0" destOrd="0" presId="urn:microsoft.com/office/officeart/2005/8/layout/cycle2"/>
    <dgm:cxn modelId="{45A8CE55-D727-4947-B0EC-300F2C8D4B9D}" type="presParOf" srcId="{75F1B4DF-5215-C649-B927-E106CA346CDB}" destId="{4B26FA8D-A383-8247-9CA8-E0C64A345C83}" srcOrd="0" destOrd="0" presId="urn:microsoft.com/office/officeart/2005/8/layout/cycle2"/>
    <dgm:cxn modelId="{366915A3-7FF9-1B4D-A9CF-E7D0B615D2CF}" type="presParOf" srcId="{75F1B4DF-5215-C649-B927-E106CA346CDB}" destId="{FF4D6BAE-D56B-DF47-9950-1155124D100A}" srcOrd="1" destOrd="0" presId="urn:microsoft.com/office/officeart/2005/8/layout/cycle2"/>
    <dgm:cxn modelId="{3E34D4E6-1D12-4148-A87F-3557D907B68C}" type="presParOf" srcId="{FF4D6BAE-D56B-DF47-9950-1155124D100A}" destId="{32866AC1-9DB8-3749-8610-DD3CE0E59ABD}" srcOrd="0" destOrd="0" presId="urn:microsoft.com/office/officeart/2005/8/layout/cycle2"/>
    <dgm:cxn modelId="{AFA243D1-50AA-724C-8AFD-F36320FFEAAD}" type="presParOf" srcId="{75F1B4DF-5215-C649-B927-E106CA346CDB}" destId="{C4BF2027-7EF7-0F42-839C-54D5900734BB}" srcOrd="2" destOrd="0" presId="urn:microsoft.com/office/officeart/2005/8/layout/cycle2"/>
    <dgm:cxn modelId="{9F0828CF-0EEA-1048-A4E8-A0CA12730821}" type="presParOf" srcId="{75F1B4DF-5215-C649-B927-E106CA346CDB}" destId="{FF34B153-229E-8749-A064-AB6B32B59411}" srcOrd="3" destOrd="0" presId="urn:microsoft.com/office/officeart/2005/8/layout/cycle2"/>
    <dgm:cxn modelId="{0DF10889-17F4-C046-AD03-26E456CDFED4}" type="presParOf" srcId="{FF34B153-229E-8749-A064-AB6B32B59411}" destId="{C69356F6-0DB0-384E-B25D-307048D469F2}" srcOrd="0" destOrd="0" presId="urn:microsoft.com/office/officeart/2005/8/layout/cycle2"/>
    <dgm:cxn modelId="{1D4A47CD-925A-2144-A383-1913439177CD}" type="presParOf" srcId="{75F1B4DF-5215-C649-B927-E106CA346CDB}" destId="{2743865A-0711-F34D-B93A-849C298E5947}" srcOrd="4" destOrd="0" presId="urn:microsoft.com/office/officeart/2005/8/layout/cycle2"/>
    <dgm:cxn modelId="{FB20AF38-D16E-9940-9EB7-96D4EADDB68B}" type="presParOf" srcId="{75F1B4DF-5215-C649-B927-E106CA346CDB}" destId="{AC9A420C-89DE-344F-AD07-73D06943BDD5}" srcOrd="5" destOrd="0" presId="urn:microsoft.com/office/officeart/2005/8/layout/cycle2"/>
    <dgm:cxn modelId="{669E80D0-61B6-7246-B24D-5EB5D46BFC8F}" type="presParOf" srcId="{AC9A420C-89DE-344F-AD07-73D06943BDD5}" destId="{77764925-6580-A746-83FD-94EB5ADB7E43}" srcOrd="0" destOrd="0" presId="urn:microsoft.com/office/officeart/2005/8/layout/cycle2"/>
    <dgm:cxn modelId="{97F6EA74-2D47-E643-9FFA-3BC2877AE814}" type="presParOf" srcId="{75F1B4DF-5215-C649-B927-E106CA346CDB}" destId="{DC2313AB-65CC-4D4E-8303-9D90D734FDE9}" srcOrd="6" destOrd="0" presId="urn:microsoft.com/office/officeart/2005/8/layout/cycle2"/>
    <dgm:cxn modelId="{ABCC5E94-B5C3-904A-A92F-715FC268CCAF}" type="presParOf" srcId="{75F1B4DF-5215-C649-B927-E106CA346CDB}" destId="{55EB3831-E350-A942-94B3-94567FA24C9E}" srcOrd="7" destOrd="0" presId="urn:microsoft.com/office/officeart/2005/8/layout/cycle2"/>
    <dgm:cxn modelId="{74AE0295-59A5-C140-A5E7-30DBC7D2492D}" type="presParOf" srcId="{55EB3831-E350-A942-94B3-94567FA24C9E}" destId="{3FD5C0B4-4942-5046-BA97-5A6D427D76E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7C63F-3C9A-914B-9C3B-1F19EF0E51BF}">
      <dsp:nvSpPr>
        <dsp:cNvPr id="0" name=""/>
        <dsp:cNvSpPr/>
      </dsp:nvSpPr>
      <dsp:spPr>
        <a:xfrm>
          <a:off x="0" y="0"/>
          <a:ext cx="440436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Elicitation</a:t>
          </a:r>
        </a:p>
      </dsp:txBody>
      <dsp:txXfrm>
        <a:off x="38234" y="38234"/>
        <a:ext cx="2995729" cy="1228933"/>
      </dsp:txXfrm>
    </dsp:sp>
    <dsp:sp modelId="{3A056CFF-9F74-AE49-84C4-3C32B85841B2}">
      <dsp:nvSpPr>
        <dsp:cNvPr id="0" name=""/>
        <dsp:cNvSpPr/>
      </dsp:nvSpPr>
      <dsp:spPr>
        <a:xfrm>
          <a:off x="388619" y="1522968"/>
          <a:ext cx="440436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Analysis</a:t>
          </a:r>
        </a:p>
      </dsp:txBody>
      <dsp:txXfrm>
        <a:off x="426853" y="1561202"/>
        <a:ext cx="3090761" cy="1228933"/>
      </dsp:txXfrm>
    </dsp:sp>
    <dsp:sp modelId="{0673487C-D618-2849-B79E-27EE4B9B8C80}">
      <dsp:nvSpPr>
        <dsp:cNvPr id="0" name=""/>
        <dsp:cNvSpPr/>
      </dsp:nvSpPr>
      <dsp:spPr>
        <a:xfrm>
          <a:off x="777239" y="3045936"/>
          <a:ext cx="440436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Validation</a:t>
          </a:r>
        </a:p>
      </dsp:txBody>
      <dsp:txXfrm>
        <a:off x="815473" y="3084170"/>
        <a:ext cx="3090761" cy="1228933"/>
      </dsp:txXfrm>
    </dsp:sp>
    <dsp:sp modelId="{3879C3B7-AE65-F64A-A0CD-5EF85724C40D}">
      <dsp:nvSpPr>
        <dsp:cNvPr id="0" name=""/>
        <dsp:cNvSpPr/>
      </dsp:nvSpPr>
      <dsp:spPr>
        <a:xfrm>
          <a:off x="3555849" y="989929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746764" y="989929"/>
        <a:ext cx="466680" cy="638504"/>
      </dsp:txXfrm>
    </dsp:sp>
    <dsp:sp modelId="{A8987D5D-8211-1A43-9933-27FAB1EEC976}">
      <dsp:nvSpPr>
        <dsp:cNvPr id="0" name=""/>
        <dsp:cNvSpPr/>
      </dsp:nvSpPr>
      <dsp:spPr>
        <a:xfrm>
          <a:off x="3944469" y="2504195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135384" y="2504195"/>
        <a:ext cx="466680" cy="6385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26FA8D-A383-8247-9CA8-E0C64A345C83}">
      <dsp:nvSpPr>
        <dsp:cNvPr id="0" name=""/>
        <dsp:cNvSpPr/>
      </dsp:nvSpPr>
      <dsp:spPr>
        <a:xfrm>
          <a:off x="1895028" y="1238"/>
          <a:ext cx="1391542" cy="1391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Evaluate</a:t>
          </a:r>
        </a:p>
      </dsp:txBody>
      <dsp:txXfrm>
        <a:off x="2098815" y="205025"/>
        <a:ext cx="983968" cy="983968"/>
      </dsp:txXfrm>
    </dsp:sp>
    <dsp:sp modelId="{FF4D6BAE-D56B-DF47-9950-1155124D100A}">
      <dsp:nvSpPr>
        <dsp:cNvPr id="0" name=""/>
        <dsp:cNvSpPr/>
      </dsp:nvSpPr>
      <dsp:spPr>
        <a:xfrm rot="2700000">
          <a:off x="3149430" y="1247395"/>
          <a:ext cx="453156" cy="469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169339" y="1293259"/>
        <a:ext cx="317209" cy="281787"/>
      </dsp:txXfrm>
    </dsp:sp>
    <dsp:sp modelId="{C4BF2027-7EF7-0F42-839C-54D5900734BB}">
      <dsp:nvSpPr>
        <dsp:cNvPr id="0" name=""/>
        <dsp:cNvSpPr/>
      </dsp:nvSpPr>
      <dsp:spPr>
        <a:xfrm>
          <a:off x="3373687" y="1718470"/>
          <a:ext cx="1391542" cy="914396"/>
        </a:xfrm>
        <a:prstGeom prst="flowChartTerminator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Requirements</a:t>
          </a:r>
        </a:p>
      </dsp:txBody>
      <dsp:txXfrm>
        <a:off x="3439270" y="1852370"/>
        <a:ext cx="1260376" cy="646596"/>
      </dsp:txXfrm>
    </dsp:sp>
    <dsp:sp modelId="{FF34B153-229E-8749-A064-AB6B32B59411}">
      <dsp:nvSpPr>
        <dsp:cNvPr id="0" name=""/>
        <dsp:cNvSpPr/>
      </dsp:nvSpPr>
      <dsp:spPr>
        <a:xfrm rot="8100000">
          <a:off x="3167567" y="2616159"/>
          <a:ext cx="453156" cy="469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3283605" y="2662023"/>
        <a:ext cx="317209" cy="281787"/>
      </dsp:txXfrm>
    </dsp:sp>
    <dsp:sp modelId="{2743865A-0711-F34D-B93A-849C298E5947}">
      <dsp:nvSpPr>
        <dsp:cNvPr id="0" name=""/>
        <dsp:cNvSpPr/>
      </dsp:nvSpPr>
      <dsp:spPr>
        <a:xfrm>
          <a:off x="1895028" y="2958556"/>
          <a:ext cx="1391542" cy="1391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Develop</a:t>
          </a:r>
        </a:p>
      </dsp:txBody>
      <dsp:txXfrm>
        <a:off x="2098815" y="3162343"/>
        <a:ext cx="983968" cy="983968"/>
      </dsp:txXfrm>
    </dsp:sp>
    <dsp:sp modelId="{AC9A420C-89DE-344F-AD07-73D06943BDD5}">
      <dsp:nvSpPr>
        <dsp:cNvPr id="0" name=""/>
        <dsp:cNvSpPr/>
      </dsp:nvSpPr>
      <dsp:spPr>
        <a:xfrm rot="13500000">
          <a:off x="1579012" y="2634296"/>
          <a:ext cx="453156" cy="469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1695050" y="2776290"/>
        <a:ext cx="317209" cy="281787"/>
      </dsp:txXfrm>
    </dsp:sp>
    <dsp:sp modelId="{DC2313AB-65CC-4D4E-8303-9D90D734FDE9}">
      <dsp:nvSpPr>
        <dsp:cNvPr id="0" name=""/>
        <dsp:cNvSpPr/>
      </dsp:nvSpPr>
      <dsp:spPr>
        <a:xfrm>
          <a:off x="416369" y="1718470"/>
          <a:ext cx="1391542" cy="914396"/>
        </a:xfrm>
        <a:prstGeom prst="flowChartTerminator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Prototype</a:t>
          </a:r>
        </a:p>
      </dsp:txBody>
      <dsp:txXfrm>
        <a:off x="481952" y="1852370"/>
        <a:ext cx="1260376" cy="646596"/>
      </dsp:txXfrm>
    </dsp:sp>
    <dsp:sp modelId="{55EB3831-E350-A942-94B3-94567FA24C9E}">
      <dsp:nvSpPr>
        <dsp:cNvPr id="0" name=""/>
        <dsp:cNvSpPr/>
      </dsp:nvSpPr>
      <dsp:spPr>
        <a:xfrm rot="18900000">
          <a:off x="1560875" y="1265533"/>
          <a:ext cx="453156" cy="469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580784" y="1407527"/>
        <a:ext cx="317209" cy="281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E5181-6CF5-45F7-A87A-E0E0B1FD7549}" type="datetimeFigureOut">
              <a:rPr lang="en-US" smtClean="0"/>
              <a:t>2/16/21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7F07-1250-4CCE-B198-1B2887014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7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F7219-6BA5-47F5-B7F1-6B0D754E2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260" y="665163"/>
            <a:ext cx="10814539" cy="23876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56012-95F5-425E-AD5B-78B7ACF1E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260" y="3237828"/>
            <a:ext cx="1012874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B56B6-995F-4046-9C61-053D0E276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64DE-480B-420F-9649-4F8E696E08E0}" type="datetime1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5E065-1B81-411E-9A3E-A77A78A3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F6926-26F3-46DC-9948-0AFC9748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E862F-A43D-4114-BCB5-88FBB072B5E3}"/>
              </a:ext>
            </a:extLst>
          </p:cNvPr>
          <p:cNvCxnSpPr/>
          <p:nvPr userDrawn="1"/>
        </p:nvCxnSpPr>
        <p:spPr>
          <a:xfrm>
            <a:off x="539260" y="3055777"/>
            <a:ext cx="108145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794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5C82A-A252-4658-90F3-CD841E69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6BDDE-3FD4-4076-B384-750403C87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16770-ADA8-4EC3-8F93-CD06C87E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616D0-8311-4107-9726-6B805E7D05BA}" type="datetime1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A9407-A07E-4CD6-8B79-2C5C32D32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D9943-4565-4756-87D7-A459B5D65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5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6161F6-0B3C-4567-ADE2-6CD20FC7B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7F20CE-3E28-49C5-A941-80470819E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65335-11AE-43FA-B4FF-7C5C91A9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557A-5C88-417A-A763-5AC779462A5F}" type="datetime1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DB1C4-4B7A-48D9-8638-70DF828B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DD15E-A1E1-4C0C-A962-2AD1B80C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28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447360" y="6405248"/>
            <a:ext cx="278388" cy="274159"/>
          </a:xfrm>
          <a:prstGeom prst="rect">
            <a:avLst/>
          </a:prstGeom>
        </p:spPr>
        <p:txBody>
          <a:bodyPr/>
          <a:lstStyle/>
          <a:p>
            <a:pPr defTabSz="547695">
              <a:defRPr/>
            </a:pPr>
            <a:fld id="{86CB4B4D-7CA3-9044-876B-883B54F8677D}" type="slidenum">
              <a:rPr lang="en-US" smtClean="0"/>
              <a:pPr defTabSz="54769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97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xfrm>
            <a:off x="535782" y="1562695"/>
            <a:ext cx="8786527" cy="4688086"/>
          </a:xfrm>
          <a:prstGeom prst="rect">
            <a:avLst/>
          </a:prstGeom>
        </p:spPr>
        <p:txBody>
          <a:bodyPr/>
          <a:lstStyle>
            <a:lvl1pPr marL="257166" indent="-257166">
              <a:defRPr>
                <a:solidFill>
                  <a:schemeClr val="tx1"/>
                </a:solidFill>
              </a:defRPr>
            </a:lvl1pPr>
            <a:lvl2pPr marL="514332" indent="-257166">
              <a:spcBef>
                <a:spcPts val="1125"/>
              </a:spcBef>
              <a:defRPr>
                <a:solidFill>
                  <a:schemeClr val="tx1"/>
                </a:solidFill>
              </a:defRPr>
            </a:lvl2pPr>
            <a:lvl3pPr marL="707206" indent="-257166">
              <a:spcBef>
                <a:spcPts val="562"/>
              </a:spcBef>
              <a:defRPr sz="2812">
                <a:solidFill>
                  <a:schemeClr val="tx1"/>
                </a:solidFill>
              </a:defRPr>
            </a:lvl3pPr>
            <a:lvl4pPr marL="900080" indent="-257166">
              <a:spcBef>
                <a:spcPts val="0"/>
              </a:spcBef>
              <a:defRPr sz="2812">
                <a:solidFill>
                  <a:schemeClr val="tx1"/>
                </a:solidFill>
              </a:defRPr>
            </a:lvl4pPr>
            <a:lvl5pPr marL="1092955" indent="-257166">
              <a:spcBef>
                <a:spcPts val="0"/>
              </a:spcBef>
              <a:defRPr sz="2812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447360" y="6405248"/>
            <a:ext cx="278388" cy="274159"/>
          </a:xfrm>
          <a:prstGeom prst="rect">
            <a:avLst/>
          </a:prstGeom>
        </p:spPr>
        <p:txBody>
          <a:bodyPr/>
          <a:lstStyle/>
          <a:p>
            <a:pPr defTabSz="547695">
              <a:defRPr/>
            </a:pPr>
            <a:fld id="{86CB4B4D-7CA3-9044-876B-883B54F8677D}" type="slidenum">
              <a:rPr lang="en-US" smtClean="0"/>
              <a:pPr defTabSz="54769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980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C750D-385B-4340-80D6-9B052AFB3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752EB-722E-4ED5-8E4A-83E134B1F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160"/>
            <a:ext cx="78873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38D97-33FE-455F-99C1-5F94F8FEA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BFD4-467E-4EDE-93EA-052F5B39A4E5}" type="datetime1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71F14-9B49-4770-95DB-8F666E2A3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E3BF3-5975-4AB7-B4BC-3D066499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0E7402-9AD9-47A7-9A7C-9E2D251980C6}"/>
              </a:ext>
            </a:extLst>
          </p:cNvPr>
          <p:cNvCxnSpPr/>
          <p:nvPr userDrawn="1"/>
        </p:nvCxnSpPr>
        <p:spPr>
          <a:xfrm>
            <a:off x="838200" y="142905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330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E102D-7499-4BDC-8BA2-825474D95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50BCC-FEA6-4C8B-92DD-12ECC6BE1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76A10-0098-476E-99F2-6C7151D2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3CBE2-D5BE-47AC-ADC2-9CDFC1D0CF90}" type="datetime1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29B59-28A4-457E-A9FE-D43E630E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126F7-7826-4EEA-BCF7-F8DB1CCC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FB97FE-BFE6-42A0-A36F-BB63DB3E7E5E}"/>
              </a:ext>
            </a:extLst>
          </p:cNvPr>
          <p:cNvCxnSpPr/>
          <p:nvPr userDrawn="1"/>
        </p:nvCxnSpPr>
        <p:spPr>
          <a:xfrm>
            <a:off x="831850" y="4562475"/>
            <a:ext cx="10521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088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AF8A4-82FA-4F62-BD67-4673378FC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60252-C68E-46D7-AAA5-ABB7CE5E3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52B70-F8CF-48C4-AE1C-C9CF7101D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002AF-9677-413A-B99A-8C8BE9559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EDB1-CE74-4951-85A2-0B01C2128E28}" type="datetime1">
              <a:rPr lang="en-US" smtClean="0"/>
              <a:t>2/16/21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D4DCA-3AF1-43DA-9E55-2BF67A618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3AD69-C005-4694-9D91-F1A980961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05F67E-03A6-4630-A98D-6CACA3FBDDEF}"/>
              </a:ext>
            </a:extLst>
          </p:cNvPr>
          <p:cNvCxnSpPr/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7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34C9-6E2F-41F7-9D31-6E37FA5B4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FBC22-43A4-440D-AAD7-465FAB57B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EFE43-C4CC-4FF0-B176-0C879EF27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20B2B-FD99-4575-BC29-4A9B8A50B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A5329-47DA-4A08-8E7B-D898E11B7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08467-E7C4-4D3F-99C5-6D3AC3B2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EB92-A5C2-4807-A9DC-9EDE6CBFB241}" type="datetime1">
              <a:rPr lang="en-US" smtClean="0"/>
              <a:t>2/16/21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A2D386-C960-49F4-8E0B-5A602B21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B938FD-9718-4972-A4A8-237B1A21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12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9689-97C8-4C74-9DA9-41C0380C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9868A-EEF3-4A9B-8549-9BADCF283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55A0-C911-4F03-82FC-7E5926047D46}" type="datetime1">
              <a:rPr lang="en-US" smtClean="0"/>
              <a:t>2/16/21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E0DFD-410D-4C41-9994-4C58047D5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0F3D0-5AE9-4747-A0A6-354F0667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10EEB6-6E3B-42EF-B771-796D5DACD6D4}"/>
              </a:ext>
            </a:extLst>
          </p:cNvPr>
          <p:cNvCxnSpPr/>
          <p:nvPr userDrawn="1"/>
        </p:nvCxnSpPr>
        <p:spPr>
          <a:xfrm>
            <a:off x="838200" y="1325563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90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E7A444-7D99-4911-9642-3917FA60A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7EE0-7771-4CD5-9B2B-3550753A54A1}" type="datetime1">
              <a:rPr lang="en-US" smtClean="0"/>
              <a:t>2/16/21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F82BF4-8CCE-40F5-87BF-30A8215B5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81BF9-93A3-4F18-ADE7-E0E4F974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5BC0-2C78-4530-B512-097E3FFC8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8D3CA-F128-4EAA-A043-41667828A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EE186-B06D-4105-84EF-95DBBCFDA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86144-00CA-4143-8DA2-416236D78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18B3-0E87-4416-A9B8-D891968C2727}" type="datetime1">
              <a:rPr lang="en-US" smtClean="0"/>
              <a:t>2/16/21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8B172-43F1-4139-BF32-2DEDF278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CB3DF-517A-4E87-8D32-82F85C39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4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2A09-5B90-4641-93CD-8F57AD55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1350F3-B3CE-4CFF-8DA5-52A7B3D17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6664C-6D02-4CF4-9578-EE17046F1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29906-37E8-4C3E-9239-E2780C69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6A42-A091-4468-A075-64A31BE59948}" type="datetime1">
              <a:rPr lang="en-US" smtClean="0"/>
              <a:t>2/16/21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4D540-F8F7-41A2-9AF8-CA9DC367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D207D-A9AE-4993-85BC-0A490AE0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3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6F07A-0B22-4914-812A-DBA02B47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B9C33-4FFB-4197-A3C1-E6E3EB58E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5E0F7-CC95-4DF1-9224-82B2702A2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997E8-DDEE-43F1-8D9B-F8A1E11DE488}" type="datetime1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761D0-ED27-4802-A5F0-EFD89884E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E668E-F846-4B39-92B8-B429C92F7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7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99percentinvisible.org/episode/wait-wait-tell-me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65BC5-92E6-4F5A-B981-1C5EE9758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260" y="665163"/>
            <a:ext cx="10906876" cy="23876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ym typeface="Helvetica Neue" charset="0"/>
              </a:rPr>
              <a:t>CS 4350: Fundamentals of Software Engineering</a:t>
            </a:r>
            <a:br>
              <a:rPr lang="en-US" altLang="en-US" sz="3200" dirty="0">
                <a:sym typeface="Helvetica Neue" charset="0"/>
              </a:rPr>
            </a:br>
            <a:r>
              <a:rPr lang="en-US" altLang="en-US" sz="3200" dirty="0">
                <a:sym typeface="Helvetica Neue" charset="0"/>
              </a:rPr>
              <a:t>CS 5500: Foundations of Software Engineering</a:t>
            </a:r>
            <a:br>
              <a:rPr lang="en-US" altLang="en-US" sz="3200" dirty="0">
                <a:sym typeface="Helvetica Neue" charset="0"/>
              </a:rPr>
            </a:br>
            <a:br>
              <a:rPr lang="en-US" altLang="en-US" sz="3200" dirty="0">
                <a:sym typeface="Helvetica Neue" charset="0"/>
              </a:rPr>
            </a:br>
            <a:r>
              <a:rPr lang="en-US" altLang="en-US" sz="3200" dirty="0">
                <a:sym typeface="Helvetica Neue" charset="0"/>
              </a:rPr>
              <a:t>Lesson 6.1 Requirements and User-Centered Design</a:t>
            </a:r>
            <a:endParaRPr lang="en-US" sz="32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B356C44-32EB-4AC4-94B7-A86895491E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Jon Bell, John </a:t>
            </a:r>
            <a:r>
              <a:rPr lang="en-US" dirty="0" err="1"/>
              <a:t>Boyland</a:t>
            </a:r>
            <a:r>
              <a:rPr lang="en-US" dirty="0"/>
              <a:t>, Mitch Wand</a:t>
            </a:r>
          </a:p>
          <a:p>
            <a:pPr>
              <a:lnSpc>
                <a:spcPct val="100000"/>
              </a:lnSpc>
            </a:pPr>
            <a:r>
              <a:rPr lang="en-US" dirty="0"/>
              <a:t>Khoury College of Computer Sciences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C5E2E-7170-455B-A37A-DBAC705CE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220B8F-69AA-4637-BB1D-F777887FC123}"/>
              </a:ext>
            </a:extLst>
          </p:cNvPr>
          <p:cNvSpPr/>
          <p:nvPr/>
        </p:nvSpPr>
        <p:spPr>
          <a:xfrm>
            <a:off x="705730" y="58696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5C5962"/>
                </a:solidFill>
              </a:rPr>
              <a:t>© 2021 Jonathan Bell, John </a:t>
            </a:r>
            <a:r>
              <a:rPr lang="en-US" dirty="0" err="1">
                <a:solidFill>
                  <a:srgbClr val="5C5962"/>
                </a:solidFill>
              </a:rPr>
              <a:t>Boyland</a:t>
            </a:r>
            <a:r>
              <a:rPr lang="en-US" dirty="0">
                <a:solidFill>
                  <a:srgbClr val="5C5962"/>
                </a:solidFill>
              </a:rPr>
              <a:t> and Mitch Wand. Released under the </a:t>
            </a:r>
            <a:r>
              <a:rPr lang="en-US" dirty="0">
                <a:solidFill>
                  <a:srgbClr val="D41B2C"/>
                </a:solidFill>
                <a:hlinkClick r:id="rId2"/>
              </a:rPr>
              <a:t>CC BY-SA</a:t>
            </a:r>
            <a:r>
              <a:rPr lang="en-US" dirty="0">
                <a:solidFill>
                  <a:srgbClr val="5C5962"/>
                </a:solidFill>
              </a:rPr>
              <a:t> license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2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04197-DEFB-824E-9F1E-EAF7CFFB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Usability (4 of 5): Retainability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00870-BEDF-4340-B5B3-BD97DB4F6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How long is the ability to use the artifact retained between uses?</a:t>
            </a:r>
          </a:p>
          <a:p>
            <a:r>
              <a:rPr lang="en-US" dirty="0"/>
              <a:t>Inner consistency can help mitigate a steep learning curve.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B35770D-B09A-0D45-835E-F143E301C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9"/>
          <a:stretch/>
        </p:blipFill>
        <p:spPr bwMode="auto">
          <a:xfrm>
            <a:off x="6728749" y="1825625"/>
            <a:ext cx="4068501" cy="405898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A591D-ABC7-BD43-A1F1-4B748980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06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5D251-9519-DA41-8C94-5123A4F8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Usability (5 of 5): Satisfiability</a:t>
            </a:r>
          </a:p>
        </p:txBody>
      </p:sp>
      <p:pic>
        <p:nvPicPr>
          <p:cNvPr id="4098" name="Picture 2" descr="rube goldberg machine to wipe mustache while eating soup">
            <a:extLst>
              <a:ext uri="{FF2B5EF4-FFF2-40B4-BE49-F238E27FC236}">
                <a16:creationId xmlns:a16="http://schemas.microsoft.com/office/drawing/2014/main" id="{49541EBF-8787-5840-9B28-4FDB117C4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503488"/>
            <a:ext cx="5181600" cy="299561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BA4B4E-9FD0-584F-A48B-91C162066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How pleasant is the artifact to use?</a:t>
            </a:r>
          </a:p>
          <a:p>
            <a:r>
              <a:rPr lang="en-US" dirty="0"/>
              <a:t>Is it elegant and simple?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914016-45E7-9847-A971-2A48D991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55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86086-6599-43DB-B42C-5CF585555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User-Centered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EA0C1-D2F0-43CD-A61E-2A678E356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A system is evaluated from the user viewpoint.</a:t>
            </a:r>
          </a:p>
          <a:p>
            <a:pPr lvl="1"/>
            <a:r>
              <a:rPr lang="en-US" sz="2800" dirty="0"/>
              <a:t>Ideally by the users!</a:t>
            </a:r>
          </a:p>
          <a:p>
            <a:r>
              <a:rPr lang="en-US" dirty="0"/>
              <a:t>Tension: when do we evaluate?</a:t>
            </a:r>
          </a:p>
          <a:p>
            <a:pPr lvl="1"/>
            <a:r>
              <a:rPr lang="en-US" sz="2800" dirty="0"/>
              <a:t>An incomplete product may not be usable;</a:t>
            </a:r>
          </a:p>
          <a:p>
            <a:pPr lvl="1"/>
            <a:r>
              <a:rPr lang="en-US" sz="2800" dirty="0"/>
              <a:t>If a product is complete, using evaluation has cost.</a:t>
            </a:r>
          </a:p>
          <a:p>
            <a:r>
              <a:rPr lang="en-US" dirty="0"/>
              <a:t>Resolution: evaluate </a:t>
            </a:r>
            <a:r>
              <a:rPr lang="en-US" i="1" dirty="0"/>
              <a:t>prototype</a:t>
            </a:r>
            <a:r>
              <a:rPr lang="en-US" dirty="0"/>
              <a:t>!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7155255-9EFF-044B-A193-756C9A4A986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07090564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1E6CC-A127-4388-BA2C-3900FE89F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42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CF44A-1672-6A45-BB48-7101D7966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Prototype (1 of 3): Paper Simulation</a:t>
            </a:r>
          </a:p>
        </p:txBody>
      </p:sp>
      <p:pic>
        <p:nvPicPr>
          <p:cNvPr id="7" name="Picture 6" descr="Hand-drawn dialog box &quot;Welcome to VideoStage&quot; with tabs and sound options attached with tape">
            <a:extLst>
              <a:ext uri="{FF2B5EF4-FFF2-40B4-BE49-F238E27FC236}">
                <a16:creationId xmlns:a16="http://schemas.microsoft.com/office/drawing/2014/main" id="{D9496691-261E-4345-A03A-EE526BB69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4" b="5713"/>
          <a:stretch/>
        </p:blipFill>
        <p:spPr>
          <a:xfrm>
            <a:off x="838201" y="1825625"/>
            <a:ext cx="5181600" cy="3425031"/>
          </a:xfrm>
          <a:prstGeom prst="rect">
            <a:avLst/>
          </a:prstGeo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1C1EF2-B729-45FC-9A29-80884368C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n-US" dirty="0"/>
              <a:t>Hand-drawn user interfaces:</a:t>
            </a:r>
          </a:p>
          <a:p>
            <a:pPr lvl="1"/>
            <a:r>
              <a:rPr lang="en-US" dirty="0"/>
              <a:t>on paper or card;</a:t>
            </a:r>
          </a:p>
          <a:p>
            <a:pPr lvl="1"/>
            <a:r>
              <a:rPr lang="en-US" dirty="0"/>
              <a:t>made on the spot.</a:t>
            </a:r>
          </a:p>
          <a:p>
            <a:r>
              <a:rPr lang="en-US" dirty="0"/>
              <a:t>Developers animate:</a:t>
            </a:r>
          </a:p>
          <a:p>
            <a:pPr lvl="1"/>
            <a:r>
              <a:rPr lang="en-US" dirty="0"/>
              <a:t>Present to test user;</a:t>
            </a:r>
          </a:p>
          <a:p>
            <a:r>
              <a:rPr lang="en-US" dirty="0"/>
              <a:t>Users act:</a:t>
            </a:r>
          </a:p>
          <a:p>
            <a:pPr lvl="1"/>
            <a:r>
              <a:rPr lang="en-US" dirty="0"/>
              <a:t>Indicate what they would do.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04DDC-C1A4-AF4C-A906-0ADEF761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37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54C3CC92-F889-4F12-8FB5-D722EC415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Prototype (2 of 3): Wizard-of-Oz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C9676E0C-7677-4BAE-8AEE-8A5832256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dirty="0"/>
              <a:t>Software has right “look”</a:t>
            </a:r>
          </a:p>
          <a:p>
            <a:pPr lvl="1"/>
            <a:r>
              <a:rPr lang="en-US" dirty="0"/>
              <a:t>But barely functional.</a:t>
            </a:r>
          </a:p>
          <a:p>
            <a:r>
              <a:rPr lang="en-US" dirty="0"/>
              <a:t>Scripted interaction only</a:t>
            </a:r>
          </a:p>
          <a:p>
            <a:pPr lvl="1"/>
            <a:r>
              <a:rPr lang="en-US" dirty="0"/>
              <a:t>All responses are “canned.”</a:t>
            </a:r>
          </a:p>
          <a:p>
            <a:r>
              <a:rPr lang="en-US" dirty="0"/>
              <a:t>Illusion is effective.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9793052-B014-5C40-80E6-DFEAEACEF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8"/>
          <a:stretch/>
        </p:blipFill>
        <p:spPr bwMode="auto">
          <a:xfrm>
            <a:off x="6172200" y="1907928"/>
            <a:ext cx="5181600" cy="384394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85C0E-42FC-4344-B1F1-07253A4C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52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27F9-6BE3-4F45-89C8-57C2DDC40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(3 of 3): Working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E348-4591-5A4F-AC0D-24641D805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software system partly implemented:</a:t>
            </a:r>
          </a:p>
          <a:p>
            <a:pPr lvl="1"/>
            <a:r>
              <a:rPr lang="en-US" dirty="0"/>
              <a:t>User interface fully realized;</a:t>
            </a:r>
          </a:p>
          <a:p>
            <a:pPr lvl="1"/>
            <a:r>
              <a:rPr lang="en-US" dirty="0"/>
              <a:t>Functionality limited.</a:t>
            </a:r>
          </a:p>
          <a:p>
            <a:r>
              <a:rPr lang="en-US" dirty="0"/>
              <a:t>Particularly for feature requests:</a:t>
            </a:r>
          </a:p>
          <a:p>
            <a:pPr lvl="1"/>
            <a:r>
              <a:rPr lang="en-US" dirty="0"/>
              <a:t>New feature can get quick-and-dirty implementation</a:t>
            </a:r>
          </a:p>
          <a:p>
            <a:pPr lvl="1"/>
            <a:r>
              <a:rPr lang="en-US" dirty="0"/>
              <a:t>Quickly get feedback if the right feature is implemented.</a:t>
            </a:r>
          </a:p>
          <a:p>
            <a:r>
              <a:rPr lang="en-US" dirty="0"/>
              <a:t>Comparison with TDD:</a:t>
            </a:r>
          </a:p>
          <a:p>
            <a:pPr lvl="1"/>
            <a:r>
              <a:rPr lang="en-US" dirty="0"/>
              <a:t>In TDD: feature request is realized in a test;</a:t>
            </a:r>
          </a:p>
          <a:p>
            <a:pPr lvl="1"/>
            <a:r>
              <a:rPr lang="en-US" dirty="0"/>
              <a:t>In UCD: feature request is realized in a user-interface.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DCAB-8DE6-EF4F-88A9-7EB046A7C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1D97AE-C0A6-DE4E-815D-2C7FCA7FA7A4}"/>
              </a:ext>
            </a:extLst>
          </p:cNvPr>
          <p:cNvSpPr txBox="1"/>
          <p:nvPr/>
        </p:nvSpPr>
        <p:spPr>
          <a:xfrm>
            <a:off x="2893981" y="5407675"/>
            <a:ext cx="534473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In both cases, we delay implementation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until more understanding gained: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Move decisions closer to customers.</a:t>
            </a:r>
          </a:p>
        </p:txBody>
      </p:sp>
    </p:spTree>
    <p:extLst>
      <p:ext uri="{BB962C8B-B14F-4D97-AF65-F5344CB8AC3E}">
        <p14:creationId xmlns:p14="http://schemas.microsoft.com/office/powerpoint/2010/main" val="12787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225C7-007C-6749-A2D3-4072571D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Forms of User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47F5C-DDB4-9543-BEEC-F52074214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  <a:p>
            <a:pPr lvl="1"/>
            <a:r>
              <a:rPr lang="en-US" dirty="0"/>
              <a:t>“How many tasks accomplished in N minutes?”</a:t>
            </a:r>
          </a:p>
          <a:p>
            <a:r>
              <a:rPr lang="en-US" dirty="0"/>
              <a:t>Qualitative evaluation</a:t>
            </a:r>
          </a:p>
          <a:p>
            <a:pPr lvl="1"/>
            <a:r>
              <a:rPr lang="en-US" dirty="0"/>
              <a:t>Observers find patterns in interaction;</a:t>
            </a:r>
          </a:p>
          <a:p>
            <a:pPr lvl="1"/>
            <a:r>
              <a:rPr lang="en-US" dirty="0"/>
              <a:t>Users give feedback after use.</a:t>
            </a:r>
          </a:p>
          <a:p>
            <a:r>
              <a:rPr lang="en-US" dirty="0"/>
              <a:t>”Dogfooding” (internal evaluation)</a:t>
            </a:r>
          </a:p>
          <a:p>
            <a:pPr lvl="1"/>
            <a:r>
              <a:rPr lang="en-US" dirty="0"/>
              <a:t>Developers use product as soon as feasible.</a:t>
            </a:r>
          </a:p>
          <a:p>
            <a:r>
              <a:rPr lang="en-US" dirty="0"/>
              <a:t>Heuristic evaluation</a:t>
            </a:r>
          </a:p>
          <a:p>
            <a:pPr lvl="1"/>
            <a:r>
              <a:rPr lang="en-US" dirty="0"/>
              <a:t>Evaluate against best practices.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D29F9-D4AF-9E4F-A565-7D0F049E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75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98EF6-7591-F349-B29C-9CBD2D36D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 Heuristics (Nielsen)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266A2-7680-4542-B5A9-01F1A57A3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i="1" dirty="0"/>
              <a:t>Discount</a:t>
            </a:r>
            <a:r>
              <a:rPr lang="en-US" dirty="0"/>
              <a:t> ($) usability engineering methods”</a:t>
            </a:r>
          </a:p>
          <a:p>
            <a:pPr lvl="1"/>
            <a:r>
              <a:rPr lang="en-US" dirty="0"/>
              <a:t>Pioneered by Jakob Nielsen in the 1990s</a:t>
            </a:r>
          </a:p>
          <a:p>
            <a:r>
              <a:rPr lang="en-US" dirty="0"/>
              <a:t>Involves a small team of evaluators to evaluate an interface based on recognized usability principles</a:t>
            </a:r>
          </a:p>
          <a:p>
            <a:r>
              <a:rPr lang="en-US" dirty="0"/>
              <a:t>Heuristics–”rules of thumb”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E97BB-39A8-F443-9C51-163FB3180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12F39-DD88-2F4F-A934-C58FF0E2E623}"/>
              </a:ext>
            </a:extLst>
          </p:cNvPr>
          <p:cNvSpPr txBox="1"/>
          <p:nvPr/>
        </p:nvSpPr>
        <p:spPr>
          <a:xfrm>
            <a:off x="3904534" y="4230243"/>
            <a:ext cx="390523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Much cheaper than an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evaluation With ”real” users!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8E8A11-3098-6642-8440-3716F8CA31FC}"/>
              </a:ext>
            </a:extLst>
          </p:cNvPr>
          <p:cNvSpPr txBox="1"/>
          <p:nvPr/>
        </p:nvSpPr>
        <p:spPr>
          <a:xfrm>
            <a:off x="2212258" y="5877295"/>
            <a:ext cx="573592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(Adapted from slides by Bonnie John and Jennifer </a:t>
            </a:r>
            <a:r>
              <a:rPr lang="en-US" dirty="0" err="1">
                <a:solidFill>
                  <a:schemeClr val="tx1"/>
                </a:solidFill>
              </a:rPr>
              <a:t>Mankoff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273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557-C6F2-7B44-AAB1-AEBABF9F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H1: Visibility of System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982F7-EB67-EB41-9451-D38CD8531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Interface should show:</a:t>
            </a:r>
          </a:p>
          <a:p>
            <a:pPr lvl="1"/>
            <a:r>
              <a:rPr lang="en-US" dirty="0"/>
              <a:t>What input has been received;</a:t>
            </a:r>
          </a:p>
          <a:p>
            <a:pPr lvl="1"/>
            <a:r>
              <a:rPr lang="en-US" dirty="0"/>
              <a:t>What processing is currently happening;</a:t>
            </a:r>
          </a:p>
          <a:p>
            <a:pPr lvl="1"/>
            <a:r>
              <a:rPr lang="en-US" dirty="0"/>
              <a:t>What results have already been completed.</a:t>
            </a:r>
          </a:p>
          <a:p>
            <a:r>
              <a:rPr lang="en-US" dirty="0"/>
              <a:t>This feedback allows </a:t>
            </a:r>
          </a:p>
          <a:p>
            <a:pPr lvl="1"/>
            <a:r>
              <a:rPr lang="en-US" dirty="0"/>
              <a:t>user to monitor progress towards solution of their task;</a:t>
            </a:r>
          </a:p>
          <a:p>
            <a:pPr lvl="1"/>
            <a:r>
              <a:rPr lang="en-US" dirty="0"/>
              <a:t> allows the closure of tasks; and </a:t>
            </a:r>
          </a:p>
          <a:p>
            <a:pPr lvl="1"/>
            <a:r>
              <a:rPr lang="en-US" dirty="0"/>
              <a:t>reduces user anxiety (</a:t>
            </a:r>
            <a:r>
              <a:rPr lang="en-US" dirty="0" err="1"/>
              <a:t>Lavery</a:t>
            </a:r>
            <a:r>
              <a:rPr lang="en-US" dirty="0"/>
              <a:t> et </a:t>
            </a:r>
            <a:r>
              <a:rPr lang="en-US"/>
              <a:t>al).</a:t>
            </a:r>
            <a:endParaRPr lang="en-US" dirty="0"/>
          </a:p>
          <a:p>
            <a:r>
              <a:rPr lang="en-US" dirty="0"/>
              <a:t>Great podcast with interview with Brad Myers, creator/popularizer of progress bar in his 1985 PhD thesis (</a:t>
            </a:r>
            <a:r>
              <a:rPr lang="en-US" dirty="0">
                <a:hlinkClick r:id="rId2"/>
              </a:rPr>
              <a:t>99 Percent Invisible 9/3/19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AF475-DA81-A34F-9B0C-559404FF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18</a:t>
            </a:fld>
            <a:endParaRPr lang="en-US"/>
          </a:p>
        </p:txBody>
      </p:sp>
      <p:pic>
        <p:nvPicPr>
          <p:cNvPr id="5" name="Image" descr="Late 90s style progress bar">
            <a:extLst>
              <a:ext uri="{FF2B5EF4-FFF2-40B4-BE49-F238E27FC236}">
                <a16:creationId xmlns:a16="http://schemas.microsoft.com/office/drawing/2014/main" id="{1398F9C3-CB90-A543-B72D-668F4978A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1" y="5494324"/>
            <a:ext cx="6616700" cy="1219201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0176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9E1FB-BE3D-8540-BDB0-A7D91E9B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H2: Match Between System and Real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91245-1F31-1746-AE0A-98801D65F8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Speak the users’ language.</a:t>
            </a:r>
          </a:p>
          <a:p>
            <a:r>
              <a:rPr lang="en-US" dirty="0"/>
              <a:t>Follow real world conventions.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49212B-DEB6-314B-96C8-9CB3659EEB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Don’t use internal jargon (“X.25 connection discarded”)</a:t>
            </a:r>
          </a:p>
          <a:p>
            <a:r>
              <a:rPr lang="en-US" dirty="0"/>
              <a:t>“Gray out” illegal options.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1F61C-7C65-A347-AEBA-AA12876C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19</a:t>
            </a:fld>
            <a:endParaRPr lang="en-US"/>
          </a:p>
        </p:txBody>
      </p:sp>
      <p:pic>
        <p:nvPicPr>
          <p:cNvPr id="6" name="Image" descr="Left window: &quot;X.25 connection discarded due to Network congestion.&quot;&#10;Right window: &quot;Maximum withdrawal of $50 at this time.&quot;  Other options grayed out.">
            <a:extLst>
              <a:ext uri="{FF2B5EF4-FFF2-40B4-BE49-F238E27FC236}">
                <a16:creationId xmlns:a16="http://schemas.microsoft.com/office/drawing/2014/main" id="{4DFA3E6E-EA8A-7E4A-ABAA-921C28552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3538921"/>
            <a:ext cx="8763000" cy="2146301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535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F7B5D-FB6C-436E-B15E-6071C1AF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Outline of This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947AF-DDC1-4EDB-B11F-00E505483F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do know what software should be built?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does it mean for software to be usable?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can we tell if we are building a usable product?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1026" name="Picture 2" descr="picture of hand and keyboard">
            <a:extLst>
              <a:ext uri="{FF2B5EF4-FFF2-40B4-BE49-F238E27FC236}">
                <a16:creationId xmlns:a16="http://schemas.microsoft.com/office/drawing/2014/main" id="{F53208F9-90CC-1349-9407-004E8EA28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r="28170" b="-2"/>
          <a:stretch/>
        </p:blipFill>
        <p:spPr bwMode="auto">
          <a:xfrm>
            <a:off x="6172200" y="1825625"/>
            <a:ext cx="51816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D1BF0-3FF8-4C70-9176-0B4EFBC9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20496-639E-E54F-98E9-D26CA8BC8B3E}"/>
              </a:ext>
            </a:extLst>
          </p:cNvPr>
          <p:cNvSpPr txBox="1"/>
          <p:nvPr/>
        </p:nvSpPr>
        <p:spPr>
          <a:xfrm>
            <a:off x="838200" y="5924550"/>
            <a:ext cx="4417142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courtesy of Carnegie Mellon University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Human-Computer Interaction Institute</a:t>
            </a:r>
          </a:p>
        </p:txBody>
      </p:sp>
    </p:spTree>
    <p:extLst>
      <p:ext uri="{BB962C8B-B14F-4D97-AF65-F5344CB8AC3E}">
        <p14:creationId xmlns:p14="http://schemas.microsoft.com/office/powerpoint/2010/main" val="986787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CE7FF-B0DF-994D-8B3A-6B01CCEA2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H3: User Control and Freedom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F4B74-C269-2344-B63C-CF4EF9521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“Exits” for mistaken choices: undo, redo, cancel</a:t>
            </a:r>
          </a:p>
          <a:p>
            <a:r>
              <a:rPr lang="en-US" dirty="0"/>
              <a:t>Don’t force down fixed paths.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AB27A-0A59-604B-B3EC-DDC16C20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20</a:t>
            </a:fld>
            <a:endParaRPr lang="en-US"/>
          </a:p>
        </p:txBody>
      </p:sp>
      <p:pic>
        <p:nvPicPr>
          <p:cNvPr id="5" name="Image" descr="eZip dialog pane with three options and buttons for About, Register, Next and Cancel">
            <a:extLst>
              <a:ext uri="{FF2B5EF4-FFF2-40B4-BE49-F238E27FC236}">
                <a16:creationId xmlns:a16="http://schemas.microsoft.com/office/drawing/2014/main" id="{3774A6BC-AD7C-7E47-87BC-364684DBA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05" y="2740264"/>
            <a:ext cx="7040590" cy="3616086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9587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91A4-177C-B848-BE90-47B6026C5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H4: Consistency and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83C82-B594-1344-8994-B6D4B6062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Same words, situations, actions, should mean the same thing in similar situations; </a:t>
            </a:r>
          </a:p>
          <a:p>
            <a:r>
              <a:rPr lang="en-US" dirty="0"/>
              <a:t>Same things look the same and be located in the same place.</a:t>
            </a:r>
          </a:p>
          <a:p>
            <a:r>
              <a:rPr lang="en-US" dirty="0"/>
              <a:t>Text consistent with figures.</a:t>
            </a:r>
          </a:p>
          <a:p>
            <a:r>
              <a:rPr lang="en-US" dirty="0"/>
              <a:t>Different things should be different.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Image" descr="Text says to insert check with top of check to right; image shows top of check to left">
            <a:extLst>
              <a:ext uri="{FF2B5EF4-FFF2-40B4-BE49-F238E27FC236}">
                <a16:creationId xmlns:a16="http://schemas.microsoft.com/office/drawing/2014/main" id="{D3C2521C-35CF-464E-9B16-9D5744CC3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343182"/>
            <a:ext cx="5181600" cy="3316224"/>
          </a:xfrm>
          <a:prstGeom prst="rect">
            <a:avLst/>
          </a:prstGeom>
          <a:noFill/>
          <a:ln w="3175">
            <a:miter lim="400000"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6F15E-7659-C143-84A5-55C9B333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E9A6F5-AB37-7040-B031-E2B1231C99EE}"/>
              </a:ext>
            </a:extLst>
          </p:cNvPr>
          <p:cNvCxnSpPr/>
          <p:nvPr/>
        </p:nvCxnSpPr>
        <p:spPr>
          <a:xfrm>
            <a:off x="5324168" y="4203290"/>
            <a:ext cx="771832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151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1A923-0814-D942-A51E-1A4203CE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H5: Error Prevention</a:t>
            </a:r>
          </a:p>
        </p:txBody>
      </p:sp>
      <p:pic>
        <p:nvPicPr>
          <p:cNvPr id="10" name="Picture 9" descr="Calendar date selection tool with time boxes with am/pm selector.">
            <a:extLst>
              <a:ext uri="{FF2B5EF4-FFF2-40B4-BE49-F238E27FC236}">
                <a16:creationId xmlns:a16="http://schemas.microsoft.com/office/drawing/2014/main" id="{8011249E-96DB-D442-8BDA-937E08B85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2" y="1825625"/>
            <a:ext cx="4930695" cy="4351338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776AFE-F042-164D-8A01-879850888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Careful design can prevent a problem from occurring in the first place.</a:t>
            </a:r>
          </a:p>
          <a:p>
            <a:r>
              <a:rPr lang="en-US" dirty="0"/>
              <a:t>It’s easier to point to a date on the calendar than to type it in the correct format.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62B51-D27E-7648-B9D2-618721DD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39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45BB-C629-7E4F-8A62-95843C973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H6: Recognition rather than 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AC06D-46FF-0142-A912-8AC3260529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Make objects, actions and options visible or easily retrievable.</a:t>
            </a:r>
          </a:p>
          <a:p>
            <a:r>
              <a:rPr lang="en-US" dirty="0"/>
              <a:t>It’s easier to pick out the channel we want to add than to enter the correct name.</a:t>
            </a:r>
          </a:p>
        </p:txBody>
      </p:sp>
      <p:pic>
        <p:nvPicPr>
          <p:cNvPr id="7" name="Content Placeholder 6" descr="Popup menu with &quot;Browse a channel&quot; selected rather than &quot;Create a channel&quot;">
            <a:extLst>
              <a:ext uri="{FF2B5EF4-FFF2-40B4-BE49-F238E27FC236}">
                <a16:creationId xmlns:a16="http://schemas.microsoft.com/office/drawing/2014/main" id="{5BDA4717-564B-544F-810C-E7C27E115A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940844"/>
            <a:ext cx="4419600" cy="2120900"/>
          </a:xfrm>
        </p:spPr>
      </p:pic>
    </p:spTree>
    <p:extLst>
      <p:ext uri="{BB962C8B-B14F-4D97-AF65-F5344CB8AC3E}">
        <p14:creationId xmlns:p14="http://schemas.microsoft.com/office/powerpoint/2010/main" val="1448375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6144-9441-E840-916D-9BC9842BD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H7: Flexibility and Efficiency of Use</a:t>
            </a:r>
          </a:p>
        </p:txBody>
      </p:sp>
      <p:pic>
        <p:nvPicPr>
          <p:cNvPr id="7" name="Content Placeholder 6" descr="Menu with keywboard shortcuts">
            <a:extLst>
              <a:ext uri="{FF2B5EF4-FFF2-40B4-BE49-F238E27FC236}">
                <a16:creationId xmlns:a16="http://schemas.microsoft.com/office/drawing/2014/main" id="{B038CE4D-F9A5-EA43-AB24-B606A8FC06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02" y="1825625"/>
            <a:ext cx="2995396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05A27-3F2C-C847-9E80-FE531CDB6E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Accelerators for experts (e.g., gestures, kb shortcuts)</a:t>
            </a:r>
          </a:p>
          <a:p>
            <a:r>
              <a:rPr lang="en-US" dirty="0"/>
              <a:t>Allow users to tailor frequent actions (e.g., macros)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06E42-B885-D24C-8C3B-F494079F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32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56176-B802-A84A-9406-68A099096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H8: Aesthetic and Minimalist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CF5B-DF0F-D748-9923-939A7BC2E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Interfaces should not contain irrelevant or rarely needed information.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B974A-AB06-F24B-BEFE-053C1AD0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25</a:t>
            </a:fld>
            <a:endParaRPr lang="en-US"/>
          </a:p>
        </p:txBody>
      </p:sp>
      <p:pic>
        <p:nvPicPr>
          <p:cNvPr id="5" name="Image" descr="complex dialog">
            <a:extLst>
              <a:ext uri="{FF2B5EF4-FFF2-40B4-BE49-F238E27FC236}">
                <a16:creationId xmlns:a16="http://schemas.microsoft.com/office/drawing/2014/main" id="{9E8B9BBB-744C-D14A-A2E1-564AFE01B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482" y="2892624"/>
            <a:ext cx="8746718" cy="2958874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3500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39921-A4A7-F54C-BE91-C1ED6626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H9: Help users recognize, diagnose, and recover from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6808-2E9C-7747-B82E-4B38756CA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Use standards to convey errors;</a:t>
            </a:r>
          </a:p>
          <a:p>
            <a:r>
              <a:rPr lang="en-US" dirty="0"/>
              <a:t>Error messages should be in language user will understand;</a:t>
            </a:r>
          </a:p>
          <a:p>
            <a:r>
              <a:rPr lang="en-US" dirty="0"/>
              <a:t>Precisely indicate the problem;</a:t>
            </a:r>
          </a:p>
          <a:p>
            <a:r>
              <a:rPr lang="en-US" dirty="0"/>
              <a:t>Constructively suggest a solution.</a:t>
            </a:r>
          </a:p>
          <a:p>
            <a:endParaRPr lang="en-US" dirty="0"/>
          </a:p>
        </p:txBody>
      </p:sp>
      <p:pic>
        <p:nvPicPr>
          <p:cNvPr id="6" name="Image" descr="Error dialog with message &quot;The operation completed successfully.&quot;">
            <a:extLst>
              <a:ext uri="{FF2B5EF4-FFF2-40B4-BE49-F238E27FC236}">
                <a16:creationId xmlns:a16="http://schemas.microsoft.com/office/drawing/2014/main" id="{DBA1A62C-A9EE-A44F-B34B-C0288D270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997359"/>
            <a:ext cx="5181600" cy="2007870"/>
          </a:xfrm>
          <a:prstGeom prst="rect">
            <a:avLst/>
          </a:prstGeom>
          <a:noFill/>
          <a:ln w="3175">
            <a:miter lim="400000"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F7550-E50D-2946-936A-FC489E24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49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A48FF-9606-C141-B11A-F0A6B3FB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H10: Help and Documentation</a:t>
            </a:r>
          </a:p>
        </p:txBody>
      </p:sp>
      <p:pic>
        <p:nvPicPr>
          <p:cNvPr id="7" name="Content Placeholder 6" descr="Pop-up &quot;Tell me what you want to do&quot; with recently used actions and four suggestions.">
            <a:extLst>
              <a:ext uri="{FF2B5EF4-FFF2-40B4-BE49-F238E27FC236}">
                <a16:creationId xmlns:a16="http://schemas.microsoft.com/office/drawing/2014/main" id="{5041FEFD-AD04-7640-A032-3DC4E2B3C0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825625"/>
            <a:ext cx="3543300" cy="27686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DCF7BA-58B7-354F-9939-EB660ABEE7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Should be</a:t>
            </a:r>
          </a:p>
          <a:p>
            <a:pPr lvl="1"/>
            <a:r>
              <a:rPr lang="en-US" dirty="0"/>
              <a:t>Easy to search;</a:t>
            </a:r>
          </a:p>
          <a:p>
            <a:pPr lvl="1"/>
            <a:r>
              <a:rPr lang="en-US" dirty="0"/>
              <a:t>Focused on the user’s task;</a:t>
            </a:r>
          </a:p>
          <a:p>
            <a:pPr lvl="1"/>
            <a:r>
              <a:rPr lang="en-US" dirty="0"/>
              <a:t>List concrete steps to carry out;</a:t>
            </a:r>
          </a:p>
          <a:p>
            <a:pPr lvl="1"/>
            <a:r>
              <a:rPr lang="en-US" dirty="0"/>
              <a:t>Always available.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29337-9204-C145-91C1-E31FDB5C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78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3575-0593-49FD-831F-131BB6CC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Learning Objectives for this Lesson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1ECCD-9823-405F-AA9A-D0CC235AD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should now be able to:</a:t>
            </a:r>
          </a:p>
          <a:p>
            <a:pPr lvl="1"/>
            <a:r>
              <a:rPr lang="en-US" dirty="0"/>
              <a:t>List the three main steps to determine requirements;</a:t>
            </a:r>
          </a:p>
          <a:p>
            <a:pPr lvl="1" fontAlgn="base"/>
            <a:r>
              <a:rPr lang="en-US" dirty="0"/>
              <a:t>Describe the major aspects of usability;</a:t>
            </a:r>
          </a:p>
          <a:p>
            <a:pPr lvl="1" fontAlgn="base"/>
            <a:r>
              <a:rPr lang="en-US" dirty="0"/>
              <a:t>Articulate the process of user-centered design;</a:t>
            </a:r>
          </a:p>
          <a:p>
            <a:pPr lvl="1" fontAlgn="base"/>
            <a:r>
              <a:rPr lang="en-US" dirty="0"/>
              <a:t>Explain several heuristics for good user interaction.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B1048-3EB8-4281-8361-E7EB70F6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22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82C9-1CF8-40AE-A725-0968E5F1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Looking forward…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D61F8-F8AD-4DBB-8160-3A2A2DFCA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next part of Lesson 6, we describe React, a user-interface architecture.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071048-C09E-4AA0-A373-2A42FFDB9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7695">
              <a:defRPr/>
            </a:pPr>
            <a:fld id="{86CB4B4D-7CA3-9044-876B-883B54F8677D}" type="slidenum">
              <a:rPr lang="en-US" smtClean="0"/>
              <a:pPr defTabSz="547695"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38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3575-0593-49FD-831F-131BB6CC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 for this Lesson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1ECCD-9823-405F-AA9A-D0CC235AD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the end of this lesson, you should be able to:</a:t>
            </a:r>
          </a:p>
          <a:p>
            <a:pPr lvl="1" fontAlgn="base"/>
            <a:r>
              <a:rPr lang="en-US" dirty="0"/>
              <a:t>List the three main steps to determine requirements;</a:t>
            </a:r>
          </a:p>
          <a:p>
            <a:pPr lvl="1" fontAlgn="base"/>
            <a:r>
              <a:rPr lang="en-US" dirty="0"/>
              <a:t>Describe the major aspects of usability;</a:t>
            </a:r>
          </a:p>
          <a:p>
            <a:pPr lvl="1" fontAlgn="base"/>
            <a:r>
              <a:rPr lang="en-US" dirty="0"/>
              <a:t>Articulate the process of user-centered design;</a:t>
            </a:r>
          </a:p>
          <a:p>
            <a:pPr lvl="1" fontAlgn="base"/>
            <a:r>
              <a:rPr lang="en-US" dirty="0"/>
              <a:t>Explain several heuristics for good user interaction.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B1048-3EB8-4281-8361-E7EB70F6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51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684F7-116A-A447-B98D-EFFD246C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Requirements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2A8B22-F291-6A43-8B0C-E91F5CA62E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A three-step process: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/>
              <a:t>Elicitation:</a:t>
            </a:r>
            <a:br>
              <a:rPr lang="en-US" sz="2800"/>
            </a:br>
            <a:r>
              <a:rPr lang="en-US" sz="2800"/>
              <a:t>Discover requirements from prospective customers.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/>
              <a:t>Analysis:</a:t>
            </a:r>
            <a:br>
              <a:rPr lang="en-US" sz="2800"/>
            </a:br>
            <a:r>
              <a:rPr lang="en-US" sz="2800"/>
              <a:t>Understand and prioritize requirements elicited.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/>
              <a:t>Validation:</a:t>
            </a:r>
            <a:br>
              <a:rPr lang="en-US" sz="2800"/>
            </a:br>
            <a:r>
              <a:rPr lang="en-US" sz="2800"/>
              <a:t>Bring back requirements to customer for confirmation.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AFEA5-EF53-F945-8064-36C1A16E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CACAA4B-3057-2147-9CFC-AC392AB1B6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5359638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AD8B232-46E5-644C-AB1E-8937513E933D}"/>
              </a:ext>
            </a:extLst>
          </p:cNvPr>
          <p:cNvSpPr txBox="1"/>
          <p:nvPr/>
        </p:nvSpPr>
        <p:spPr>
          <a:xfrm>
            <a:off x="3878823" y="6015037"/>
            <a:ext cx="2826192" cy="5937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And Repeat!</a:t>
            </a:r>
          </a:p>
        </p:txBody>
      </p:sp>
    </p:spTree>
    <p:extLst>
      <p:ext uri="{BB962C8B-B14F-4D97-AF65-F5344CB8AC3E}">
        <p14:creationId xmlns:p14="http://schemas.microsoft.com/office/powerpoint/2010/main" val="21079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B856-3727-2045-91BA-C3F196D8A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Build the Right Product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F61D0-C05F-A348-936D-EC5E0192B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If the product doesn’t do what the users want…</a:t>
            </a:r>
          </a:p>
          <a:p>
            <a:pPr lvl="1"/>
            <a:r>
              <a:rPr lang="en-US" dirty="0"/>
              <a:t>… we’ve wasted time and money.</a:t>
            </a:r>
          </a:p>
          <a:p>
            <a:r>
              <a:rPr lang="en-US" dirty="0"/>
              <a:t>If the product is not usable by the users…</a:t>
            </a:r>
          </a:p>
          <a:p>
            <a:pPr lvl="1"/>
            <a:r>
              <a:rPr lang="en-US" dirty="0"/>
              <a:t>… we will need to invest time/money to make it usable.</a:t>
            </a:r>
          </a:p>
          <a:p>
            <a:r>
              <a:rPr lang="en-US" dirty="0"/>
              <a:t>Users are often not sure exactly what they want,</a:t>
            </a:r>
          </a:p>
          <a:p>
            <a:pPr lvl="1"/>
            <a:r>
              <a:rPr lang="en-US" dirty="0"/>
              <a:t>… so we need to iterate the requirements process.</a:t>
            </a:r>
          </a:p>
          <a:p>
            <a:r>
              <a:rPr lang="en-US"/>
              <a:t>We shift </a:t>
            </a:r>
            <a:r>
              <a:rPr lang="en-US" dirty="0"/>
              <a:t>development “to the left” (closer to user) </a:t>
            </a:r>
          </a:p>
          <a:p>
            <a:pPr lvl="1"/>
            <a:r>
              <a:rPr lang="en-US" dirty="0"/>
              <a:t>We correct mistakes</a:t>
            </a:r>
          </a:p>
          <a:p>
            <a:pPr lvl="2"/>
            <a:r>
              <a:rPr lang="en-US" dirty="0"/>
              <a:t>Before design, or else</a:t>
            </a:r>
          </a:p>
          <a:p>
            <a:pPr lvl="2"/>
            <a:r>
              <a:rPr lang="en-US" dirty="0"/>
              <a:t>Before coding, or else</a:t>
            </a:r>
          </a:p>
          <a:p>
            <a:pPr lvl="2"/>
            <a:r>
              <a:rPr lang="en-US" dirty="0"/>
              <a:t>Before debugging, or else</a:t>
            </a:r>
          </a:p>
          <a:p>
            <a:pPr lvl="2"/>
            <a:r>
              <a:rPr lang="en-US" dirty="0"/>
              <a:t>Before deployment.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CB0EA-BD00-D949-B6E6-C06F3EB6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9148B-F6B0-8C43-A915-5811C7D19A8A}"/>
              </a:ext>
            </a:extLst>
          </p:cNvPr>
          <p:cNvSpPr txBox="1"/>
          <p:nvPr/>
        </p:nvSpPr>
        <p:spPr>
          <a:xfrm>
            <a:off x="5377434" y="4643573"/>
            <a:ext cx="2826192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The earlier,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The better!</a:t>
            </a:r>
          </a:p>
        </p:txBody>
      </p:sp>
    </p:spTree>
    <p:extLst>
      <p:ext uri="{BB962C8B-B14F-4D97-AF65-F5344CB8AC3E}">
        <p14:creationId xmlns:p14="http://schemas.microsoft.com/office/powerpoint/2010/main" val="308302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FCD54966-636B-40B8-9A0B-F5A7E500E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“Usability”: a Definition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6D5D6D1E-2A01-42BF-95E0-611A9FCE7D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/>
              <a:t>Usability</a:t>
            </a:r>
            <a:r>
              <a:rPr lang="en-US" altLang="en-US" dirty="0"/>
              <a:t> is …</a:t>
            </a:r>
          </a:p>
          <a:p>
            <a:r>
              <a:rPr lang="en-US" altLang="en-US" dirty="0"/>
              <a:t>… a measure of how …</a:t>
            </a:r>
          </a:p>
          <a:p>
            <a:pPr lvl="1"/>
            <a:r>
              <a:rPr lang="en-US" altLang="en-US" dirty="0"/>
              <a:t>… an artifact …</a:t>
            </a:r>
          </a:p>
          <a:p>
            <a:pPr lvl="1"/>
            <a:r>
              <a:rPr lang="en-US" altLang="en-US" dirty="0"/>
              <a:t>... impacts …</a:t>
            </a:r>
          </a:p>
          <a:p>
            <a:pPr lvl="1"/>
            <a:r>
              <a:rPr lang="en-US" altLang="en-US" dirty="0"/>
              <a:t>… a human …</a:t>
            </a:r>
          </a:p>
          <a:p>
            <a:pPr lvl="2"/>
            <a:r>
              <a:rPr lang="en-US" altLang="en-US" dirty="0"/>
              <a:t>… with particular goals.</a:t>
            </a:r>
          </a:p>
          <a:p>
            <a:pPr lvl="1"/>
            <a:endParaRPr lang="en-US" altLang="en-US" dirty="0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F4B0D1A4-82AE-4AEF-B842-9318DCC0894D}"/>
              </a:ext>
            </a:extLst>
          </p:cNvPr>
          <p:cNvSpPr txBox="1">
            <a:spLocks/>
          </p:cNvSpPr>
          <p:nvPr/>
        </p:nvSpPr>
        <p:spPr bwMode="auto">
          <a:xfrm>
            <a:off x="10232600" y="6454704"/>
            <a:ext cx="136256" cy="22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b">
            <a:spAutoFit/>
          </a:bodyPr>
          <a:lstStyle/>
          <a:p>
            <a:pPr algn="r"/>
            <a:fld id="{0BB2D644-9BFF-4E58-8C26-7B6E68779C53}" type="slidenum">
              <a:rPr lang="en-US" altLang="en-US" sz="984">
                <a:latin typeface="Calibri Light" panose="020F0302020204030204" pitchFamily="34" charset="0"/>
                <a:ea typeface="Helvetica Neue" charset="0"/>
                <a:cs typeface="Calibri Light" panose="020F0302020204030204" pitchFamily="34" charset="0"/>
                <a:sym typeface="Helvetica Neue" charset="0"/>
              </a:rPr>
              <a:pPr algn="r"/>
              <a:t>6</a:t>
            </a:fld>
            <a:endParaRPr lang="en-US" altLang="en-US" sz="984" dirty="0">
              <a:latin typeface="Calibri Light" panose="020F0302020204030204" pitchFamily="34" charset="0"/>
              <a:ea typeface="Helvetica Neue" charset="0"/>
              <a:cs typeface="Calibri Light" panose="020F0302020204030204" pitchFamily="34" charset="0"/>
              <a:sym typeface="Helvetica Neue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E779D-28BD-A845-A143-6D2A4D19AD02}"/>
              </a:ext>
            </a:extLst>
          </p:cNvPr>
          <p:cNvSpPr txBox="1"/>
          <p:nvPr/>
        </p:nvSpPr>
        <p:spPr>
          <a:xfrm>
            <a:off x="5043947" y="2868561"/>
            <a:ext cx="2826192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For us: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a software artifact</a:t>
            </a:r>
          </a:p>
        </p:txBody>
      </p:sp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80704BEC-A5E3-0F4A-8DBE-64C26E4C3A54}"/>
              </a:ext>
            </a:extLst>
          </p:cNvPr>
          <p:cNvCxnSpPr>
            <a:cxnSpLocks/>
          </p:cNvCxnSpPr>
          <p:nvPr/>
        </p:nvCxnSpPr>
        <p:spPr>
          <a:xfrm rot="10800000">
            <a:off x="3554361" y="2712219"/>
            <a:ext cx="1489586" cy="331839"/>
          </a:xfrm>
          <a:prstGeom prst="curved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BF37900-394E-DA42-AF9D-5CB0E29CCED1}"/>
              </a:ext>
            </a:extLst>
          </p:cNvPr>
          <p:cNvSpPr txBox="1"/>
          <p:nvPr/>
        </p:nvSpPr>
        <p:spPr>
          <a:xfrm>
            <a:off x="5173933" y="5093440"/>
            <a:ext cx="256622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The goals are key!</a:t>
            </a: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3C280719-3FC9-8841-B2CC-56E5E8676871}"/>
              </a:ext>
            </a:extLst>
          </p:cNvPr>
          <p:cNvCxnSpPr>
            <a:stCxn id="5" idx="1"/>
          </p:cNvCxnSpPr>
          <p:nvPr/>
        </p:nvCxnSpPr>
        <p:spPr>
          <a:xfrm rot="10800000">
            <a:off x="4085303" y="4041058"/>
            <a:ext cx="1088630" cy="1509582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47519-5B35-0B4F-8B6A-55227784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Usability (1 of 5): Learnability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CD63E-BA4B-D842-BDE5-6B5B4CEC1D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How easy is it to learn to use the artifact to accomplish a goal?</a:t>
            </a:r>
          </a:p>
          <a:p>
            <a:endParaRPr lang="en-US" dirty="0"/>
          </a:p>
          <a:p>
            <a:r>
              <a:rPr lang="en-US" dirty="0"/>
              <a:t>A “steep” learning curve requires a lot of expertise before one can achieve results.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7E320-3A20-5642-9845-B2BA828C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286A20-358F-5D4A-9DD4-151FED7FB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5290" y="5572893"/>
            <a:ext cx="43434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10E61B-A421-A04B-AF4B-26838BB0E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419100" y="3758458"/>
            <a:ext cx="4343400" cy="4572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105A61F-06B1-6244-954C-CD6CDE93E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15596">
            <a:off x="1873027" y="2285999"/>
            <a:ext cx="3111910" cy="3067665"/>
          </a:xfrm>
          <a:custGeom>
            <a:avLst/>
            <a:gdLst>
              <a:gd name="connsiteX0" fmla="*/ 0 w 3111910"/>
              <a:gd name="connsiteY0" fmla="*/ 3067665 h 3067665"/>
              <a:gd name="connsiteX1" fmla="*/ 795247 w 3111910"/>
              <a:gd name="connsiteY1" fmla="*/ 2160769 h 3067665"/>
              <a:gd name="connsiteX2" fmla="*/ 1356852 w 3111910"/>
              <a:gd name="connsiteY2" fmla="*/ 383458 h 3067665"/>
              <a:gd name="connsiteX3" fmla="*/ 3111910 w 3111910"/>
              <a:gd name="connsiteY3" fmla="*/ 0 h 306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1910" h="3067665" extrusionOk="0">
                <a:moveTo>
                  <a:pt x="0" y="3067665"/>
                </a:moveTo>
                <a:cubicBezTo>
                  <a:pt x="190546" y="2837003"/>
                  <a:pt x="402716" y="2670585"/>
                  <a:pt x="795247" y="2160769"/>
                </a:cubicBezTo>
                <a:cubicBezTo>
                  <a:pt x="1194735" y="1749894"/>
                  <a:pt x="895410" y="829194"/>
                  <a:pt x="1356852" y="383458"/>
                </a:cubicBezTo>
                <a:cubicBezTo>
                  <a:pt x="1500162" y="217600"/>
                  <a:pt x="2364650" y="303280"/>
                  <a:pt x="3111910" y="0"/>
                </a:cubicBezTo>
              </a:path>
            </a:pathLst>
          </a:custGeom>
          <a:noFill/>
          <a:ln w="63500" cap="rnd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11910"/>
                      <a:gd name="connsiteY0" fmla="*/ 3067665 h 3067665"/>
                      <a:gd name="connsiteX1" fmla="*/ 795247 w 3111910"/>
                      <a:gd name="connsiteY1" fmla="*/ 2160769 h 3067665"/>
                      <a:gd name="connsiteX2" fmla="*/ 1356852 w 3111910"/>
                      <a:gd name="connsiteY2" fmla="*/ 383458 h 3067665"/>
                      <a:gd name="connsiteX3" fmla="*/ 3111910 w 3111910"/>
                      <a:gd name="connsiteY3" fmla="*/ 0 h 3067665"/>
                      <a:gd name="connsiteX0" fmla="*/ 0 w 3111910"/>
                      <a:gd name="connsiteY0" fmla="*/ 3067665 h 3067665"/>
                      <a:gd name="connsiteX1" fmla="*/ 795247 w 3111910"/>
                      <a:gd name="connsiteY1" fmla="*/ 2160769 h 3067665"/>
                      <a:gd name="connsiteX2" fmla="*/ 1356852 w 3111910"/>
                      <a:gd name="connsiteY2" fmla="*/ 383458 h 3067665"/>
                      <a:gd name="connsiteX3" fmla="*/ 3111910 w 3111910"/>
                      <a:gd name="connsiteY3" fmla="*/ 0 h 3067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11910" h="3067665" extrusionOk="0">
                        <a:moveTo>
                          <a:pt x="0" y="3067665"/>
                        </a:moveTo>
                        <a:cubicBezTo>
                          <a:pt x="233400" y="2863436"/>
                          <a:pt x="440887" y="2656259"/>
                          <a:pt x="795247" y="2160769"/>
                        </a:cubicBezTo>
                        <a:cubicBezTo>
                          <a:pt x="1155751" y="1741687"/>
                          <a:pt x="934801" y="827941"/>
                          <a:pt x="1356852" y="383458"/>
                        </a:cubicBezTo>
                        <a:cubicBezTo>
                          <a:pt x="1585253" y="134504"/>
                          <a:pt x="2389269" y="167206"/>
                          <a:pt x="3111910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A3479-AFCB-1246-8AA6-C14BAC9C4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223400">
            <a:off x="1946954" y="5823020"/>
            <a:ext cx="195970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</a:rPr>
              <a:t>Result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083391-9FE6-684C-8D39-F59C0D83B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499081">
            <a:off x="-138487" y="3277847"/>
            <a:ext cx="280589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</a:rPr>
              <a:t>Expertise</a:t>
            </a:r>
          </a:p>
        </p:txBody>
      </p:sp>
    </p:spTree>
    <p:extLst>
      <p:ext uri="{BB962C8B-B14F-4D97-AF65-F5344CB8AC3E}">
        <p14:creationId xmlns:p14="http://schemas.microsoft.com/office/powerpoint/2010/main" val="2872424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03F33-9B47-6E45-AF66-AAF818AF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Usability (2 of 5): Effectiveness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09B14-091B-3A43-9503-279E57DD2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How often does the use lead to completion of a goal?</a:t>
            </a:r>
          </a:p>
          <a:p>
            <a:r>
              <a:rPr lang="en-US" dirty="0"/>
              <a:t>Is the artifact “fit for purpose”?</a:t>
            </a:r>
          </a:p>
        </p:txBody>
      </p:sp>
      <p:pic>
        <p:nvPicPr>
          <p:cNvPr id="2050" name="Picture 2" descr="Image - Square Peg Round Hole Graphic Clipart (#4247985) - PinClipart">
            <a:extLst>
              <a:ext uri="{FF2B5EF4-FFF2-40B4-BE49-F238E27FC236}">
                <a16:creationId xmlns:a16="http://schemas.microsoft.com/office/drawing/2014/main" id="{838A8F35-3395-2641-BE77-A5F6C3928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7026" y="1825625"/>
            <a:ext cx="3491948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D7B41-8A2D-0C48-BBA8-35961CF70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43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A6694-11AE-6D41-93B4-CC10EAD0B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Usability (3 of 5): Productivity</a:t>
            </a:r>
          </a:p>
        </p:txBody>
      </p:sp>
      <p:pic>
        <p:nvPicPr>
          <p:cNvPr id="3074" name="Picture 2" descr="worker lifting boulder with a lever">
            <a:extLst>
              <a:ext uri="{FF2B5EF4-FFF2-40B4-BE49-F238E27FC236}">
                <a16:creationId xmlns:a16="http://schemas.microsoft.com/office/drawing/2014/main" id="{0B6C9E21-61E3-9545-BD88-614EBA29A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614811"/>
            <a:ext cx="5181600" cy="277296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1E770-89AC-2740-AAD4-BD665528F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How large a multiplier of human effort does this artifact give?</a:t>
            </a:r>
          </a:p>
          <a:p>
            <a:r>
              <a:rPr lang="en-US" dirty="0"/>
              <a:t>Does it make hard things easy? (or the reverse!)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B177F-CEB6-7B48-8817-26BD00A32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78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a:spPr>
      <a:bodyPr rtlCol="0" anchor="ctr"/>
      <a:lstStyle>
        <a:defPPr algn="l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arrow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Lesson 2.1 Documenting Your Design" id="{558FD38C-8711-CB43-A1E4-12EC5E9DD09B}" vid="{406B3AE4-9970-1245-8651-E29A8F459A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2942</TotalTime>
  <Words>1271</Words>
  <Application>Microsoft Macintosh PowerPoint</Application>
  <PresentationFormat>Widescreen</PresentationFormat>
  <Paragraphs>205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Verdana</vt:lpstr>
      <vt:lpstr>Ink Free</vt:lpstr>
      <vt:lpstr>Chalkduster</vt:lpstr>
      <vt:lpstr>Calibri Light</vt:lpstr>
      <vt:lpstr>Calibri</vt:lpstr>
      <vt:lpstr>Office Theme</vt:lpstr>
      <vt:lpstr>CS 4350: Fundamentals of Software Engineering CS 5500: Foundations of Software Engineering  Lesson 6.1 Requirements and User-Centered Design</vt:lpstr>
      <vt:lpstr>Outline of This Lesson</vt:lpstr>
      <vt:lpstr>Learning Objectives for this Lesson</vt:lpstr>
      <vt:lpstr>Requirements</vt:lpstr>
      <vt:lpstr>Goal: Build the Right Product</vt:lpstr>
      <vt:lpstr>“Usability”: a Definition</vt:lpstr>
      <vt:lpstr>Usability (1 of 5): Learnability</vt:lpstr>
      <vt:lpstr>Usability (2 of 5): Effectiveness</vt:lpstr>
      <vt:lpstr>Usability (3 of 5): Productivity</vt:lpstr>
      <vt:lpstr>Usability (4 of 5): Retainability</vt:lpstr>
      <vt:lpstr>Usability (5 of 5): Satisfiability</vt:lpstr>
      <vt:lpstr>User-Centered Design</vt:lpstr>
      <vt:lpstr>Prototype (1 of 3): Paper Simulation</vt:lpstr>
      <vt:lpstr>Prototype (2 of 3): Wizard-of-Oz</vt:lpstr>
      <vt:lpstr>Prototype (3 of 3): Working Prototype</vt:lpstr>
      <vt:lpstr>Forms of User Evaluation</vt:lpstr>
      <vt:lpstr>Best Practice Heuristics (Nielsen)</vt:lpstr>
      <vt:lpstr>H1: Visibility of System Status</vt:lpstr>
      <vt:lpstr>H2: Match Between System and Real World</vt:lpstr>
      <vt:lpstr>H3: User Control and Freedom</vt:lpstr>
      <vt:lpstr>H4: Consistency and Standards</vt:lpstr>
      <vt:lpstr>H5: Error Prevention</vt:lpstr>
      <vt:lpstr>H6: Recognition rather than Recall</vt:lpstr>
      <vt:lpstr>H7: Flexibility and Efficiency of Use</vt:lpstr>
      <vt:lpstr>H8: Aesthetic and Minimalist Design</vt:lpstr>
      <vt:lpstr>H9: Help users recognize, diagnose, and recover from errors</vt:lpstr>
      <vt:lpstr>H10: Help and Documentation</vt:lpstr>
      <vt:lpstr>Review: Learning Objectives for this Lesson</vt:lpstr>
      <vt:lpstr>Looking forward…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4350: Fundamentals of Software Engineering CS 5500: Foundations of Software Engineering  Lesson 6.1 User-Centered Design</dc:title>
  <dc:creator>John T Boyland</dc:creator>
  <cp:lastModifiedBy>John T Boyland</cp:lastModifiedBy>
  <cp:revision>44</cp:revision>
  <dcterms:created xsi:type="dcterms:W3CDTF">2021-01-27T13:55:29Z</dcterms:created>
  <dcterms:modified xsi:type="dcterms:W3CDTF">2021-02-16T17:59:19Z</dcterms:modified>
</cp:coreProperties>
</file>